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17"/>
  </p:notesMasterIdLst>
  <p:sldIdLst>
    <p:sldId id="257" r:id="rId2"/>
    <p:sldId id="2147309995" r:id="rId3"/>
    <p:sldId id="263" r:id="rId4"/>
    <p:sldId id="262" r:id="rId5"/>
    <p:sldId id="2147309993" r:id="rId6"/>
    <p:sldId id="2147309986" r:id="rId7"/>
    <p:sldId id="2147309992" r:id="rId8"/>
    <p:sldId id="2147309991" r:id="rId9"/>
    <p:sldId id="2147309985" r:id="rId10"/>
    <p:sldId id="272" r:id="rId11"/>
    <p:sldId id="261" r:id="rId12"/>
    <p:sldId id="264"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1E9E08-D473-BF8D-5560-7C10B84D3842}" name="Dennis, Tonya" initials="DT" userId="S::tonya.dennis@dhhs.nc.gov::49b6c489-58a4-4925-b843-a7b1da978219" providerId="AD"/>
  <p188:author id="{C7D32D2A-3C60-8316-DA68-E6D5674121B2}" name="Lucas, Tara M" initials="LM" userId="S::tara.lucas@dhhs.nc.gov::555688a5-4a0c-4f88-a6ee-a54556b73e81" providerId="AD"/>
  <p188:author id="{F641E041-A6F8-47A0-F019-1B26E03ABCC7}" name="Mattson, Gerri" initials="MG" userId="S::gerri.mattson@dhhs.nc.gov::e1f8fb27-2a26-4188-b683-940f02321b15" providerId="AD"/>
  <p188:author id="{765FAE46-4E52-A55F-2A65-7B1D3D6C0815}" name="Lamb, Gail" initials="LG" userId="S::Gail.Lamb@dhhs.nc.gov::2c58a231-6522-4f44-bd16-d6d8b1f42077" providerId="AD"/>
  <p188:author id="{0F4BE283-4A8D-1B93-0493-4D38173F4A3C}" name="Lamb, Gail" initials="LG" userId="S::gail.lamb@dhhs.nc.gov::2c58a231-6522-4f44-bd16-d6d8b1f42077" providerId="AD"/>
  <p188:author id="{70806492-E541-0B78-D96B-3E64FC90A3D1}" name="Copeland, Yvonne A" initials="CA" userId="S::yvonne.copeland@dhhs.nc.gov::e815bb60-660f-400a-a086-fb11c9d198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27B411-0BF0-0A6C-3622-71666C354A2C}" v="5" dt="2024-06-18T18:17:12.012"/>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3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hyperlink" Target="mailto:angie.moody@dhhs.nc.gov" TargetMode="External"/><Relationship Id="rId2" Type="http://schemas.openxmlformats.org/officeDocument/2006/relationships/hyperlink" Target="mailto:gail.lamb@dhhs.nc.gov" TargetMode="External"/><Relationship Id="rId1" Type="http://schemas.openxmlformats.org/officeDocument/2006/relationships/hyperlink" Target="mailto:tara.lucas@dhhs.nc.gov" TargetMode="External"/><Relationship Id="rId6" Type="http://schemas.openxmlformats.org/officeDocument/2006/relationships/hyperlink" Target="mailto:melody.mccune@dhhs.nc.gov" TargetMode="External"/><Relationship Id="rId5" Type="http://schemas.openxmlformats.org/officeDocument/2006/relationships/hyperlink" Target="mailto:brenda.sedberry@dhhs.nc.gov" TargetMode="External"/><Relationship Id="rId4" Type="http://schemas.openxmlformats.org/officeDocument/2006/relationships/hyperlink" Target="mailto:amanda.lambert@dhhs.nc.gov"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angie.moody@dhhs.nc.gov" TargetMode="External"/><Relationship Id="rId2" Type="http://schemas.openxmlformats.org/officeDocument/2006/relationships/hyperlink" Target="mailto:gail.lamb@dhhs.nc.gov" TargetMode="External"/><Relationship Id="rId1" Type="http://schemas.openxmlformats.org/officeDocument/2006/relationships/hyperlink" Target="mailto:tara.lucas@dhhs.nc.gov" TargetMode="External"/><Relationship Id="rId6" Type="http://schemas.openxmlformats.org/officeDocument/2006/relationships/hyperlink" Target="mailto:melody.mccune@dhhs.nc.gov" TargetMode="External"/><Relationship Id="rId5" Type="http://schemas.openxmlformats.org/officeDocument/2006/relationships/hyperlink" Target="mailto:brenda.sedberry@dhhs.nc.gov" TargetMode="External"/><Relationship Id="rId4" Type="http://schemas.openxmlformats.org/officeDocument/2006/relationships/hyperlink" Target="mailto:amanda.lambert@dhhs.nc.go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87FB51-CFE2-4D82-A73D-940141F7CC4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29F5DF4-FDA1-4200-B4F6-B87088E0A944}">
      <dgm:prSet/>
      <dgm:spPr/>
      <dgm:t>
        <a:bodyPr/>
        <a:lstStyle/>
        <a:p>
          <a:r>
            <a:rPr lang="en-US"/>
            <a:t>Tara Lucas (CH) &amp; Gail Lamb (CMARC) – ARHS District, MTW District, Dare, Pamlico, and Hyde</a:t>
          </a:r>
        </a:p>
      </dgm:t>
    </dgm:pt>
    <dgm:pt modelId="{9DF89CEB-6EF0-49AE-BBE6-F061C66FEDBB}" type="parTrans" cxnId="{BDCABC48-4B27-4B2E-8D1D-F994C7CCB1DB}">
      <dgm:prSet/>
      <dgm:spPr/>
      <dgm:t>
        <a:bodyPr/>
        <a:lstStyle/>
        <a:p>
          <a:endParaRPr lang="en-US"/>
        </a:p>
      </dgm:t>
    </dgm:pt>
    <dgm:pt modelId="{D4A265CA-DB0B-4915-A205-E89D74935DDF}" type="sibTrans" cxnId="{BDCABC48-4B27-4B2E-8D1D-F994C7CCB1DB}">
      <dgm:prSet/>
      <dgm:spPr/>
      <dgm:t>
        <a:bodyPr/>
        <a:lstStyle/>
        <a:p>
          <a:endParaRPr lang="en-US"/>
        </a:p>
      </dgm:t>
    </dgm:pt>
    <dgm:pt modelId="{D2B57FDC-DB73-47AC-9D64-355F70FA2194}">
      <dgm:prSet/>
      <dgm:spPr/>
      <dgm:t>
        <a:bodyPr/>
        <a:lstStyle/>
        <a:p>
          <a:r>
            <a:rPr lang="en-US">
              <a:hlinkClick xmlns:r="http://schemas.openxmlformats.org/officeDocument/2006/relationships" r:id="rId1"/>
            </a:rPr>
            <a:t>tara.lucas@dhhs.nc.gov</a:t>
          </a:r>
          <a:r>
            <a:rPr lang="en-US"/>
            <a:t>      </a:t>
          </a:r>
          <a:r>
            <a:rPr lang="en-US">
              <a:hlinkClick xmlns:r="http://schemas.openxmlformats.org/officeDocument/2006/relationships" r:id="rId2"/>
            </a:rPr>
            <a:t>gail.lamb@dhhs.nc.gov</a:t>
          </a:r>
          <a:r>
            <a:rPr lang="en-US"/>
            <a:t>  </a:t>
          </a:r>
        </a:p>
      </dgm:t>
    </dgm:pt>
    <dgm:pt modelId="{626EEBED-FD8A-40C2-BA2E-6E488DAEF16F}" type="parTrans" cxnId="{3BB350D0-A199-496C-9A0E-0F85372CF51D}">
      <dgm:prSet/>
      <dgm:spPr/>
      <dgm:t>
        <a:bodyPr/>
        <a:lstStyle/>
        <a:p>
          <a:endParaRPr lang="en-US"/>
        </a:p>
      </dgm:t>
    </dgm:pt>
    <dgm:pt modelId="{A2FC5352-202A-44C5-9A93-E008923F394B}" type="sibTrans" cxnId="{3BB350D0-A199-496C-9A0E-0F85372CF51D}">
      <dgm:prSet/>
      <dgm:spPr/>
      <dgm:t>
        <a:bodyPr/>
        <a:lstStyle/>
        <a:p>
          <a:endParaRPr lang="en-US"/>
        </a:p>
      </dgm:t>
    </dgm:pt>
    <dgm:pt modelId="{C38348AD-E369-482F-ACC4-F39851721DB6}">
      <dgm:prSet/>
      <dgm:spPr/>
      <dgm:t>
        <a:bodyPr/>
        <a:lstStyle/>
        <a:p>
          <a:r>
            <a:rPr lang="en-US"/>
            <a:t>(919) 624-6652                            (910) 214-0210                                                                    </a:t>
          </a:r>
        </a:p>
      </dgm:t>
    </dgm:pt>
    <dgm:pt modelId="{8093EE6C-B4E8-4902-A711-5212284AD0C8}" type="parTrans" cxnId="{E6F77287-B5E7-4B66-8588-8924BA7AEF0D}">
      <dgm:prSet/>
      <dgm:spPr/>
      <dgm:t>
        <a:bodyPr/>
        <a:lstStyle/>
        <a:p>
          <a:endParaRPr lang="en-US"/>
        </a:p>
      </dgm:t>
    </dgm:pt>
    <dgm:pt modelId="{5EF7AA54-BE3A-4634-AA61-0486E7E72B99}" type="sibTrans" cxnId="{E6F77287-B5E7-4B66-8588-8924BA7AEF0D}">
      <dgm:prSet/>
      <dgm:spPr/>
      <dgm:t>
        <a:bodyPr/>
        <a:lstStyle/>
        <a:p>
          <a:endParaRPr lang="en-US"/>
        </a:p>
      </dgm:t>
    </dgm:pt>
    <dgm:pt modelId="{7A43187B-A505-48AC-9504-C7F9BE71E16B}">
      <dgm:prSet/>
      <dgm:spPr/>
      <dgm:t>
        <a:bodyPr/>
        <a:lstStyle/>
        <a:p>
          <a:r>
            <a:rPr lang="en-US"/>
            <a:t>Angie Moody – Edgecombe, Nash</a:t>
          </a:r>
        </a:p>
      </dgm:t>
    </dgm:pt>
    <dgm:pt modelId="{3064DB83-C5CA-4714-86FA-D894FDD227AE}" type="parTrans" cxnId="{17F3BBBE-7B9A-4707-9500-5E03A083C43E}">
      <dgm:prSet/>
      <dgm:spPr/>
      <dgm:t>
        <a:bodyPr/>
        <a:lstStyle/>
        <a:p>
          <a:endParaRPr lang="en-US"/>
        </a:p>
      </dgm:t>
    </dgm:pt>
    <dgm:pt modelId="{3AD6FA11-F285-4B2F-9972-C66F6257274F}" type="sibTrans" cxnId="{17F3BBBE-7B9A-4707-9500-5E03A083C43E}">
      <dgm:prSet/>
      <dgm:spPr/>
      <dgm:t>
        <a:bodyPr/>
        <a:lstStyle/>
        <a:p>
          <a:endParaRPr lang="en-US"/>
        </a:p>
      </dgm:t>
    </dgm:pt>
    <dgm:pt modelId="{E67BE2EA-1552-452F-8DE1-4918A3072A48}">
      <dgm:prSet/>
      <dgm:spPr/>
      <dgm:t>
        <a:bodyPr/>
        <a:lstStyle/>
        <a:p>
          <a:r>
            <a:rPr lang="en-US">
              <a:hlinkClick xmlns:r="http://schemas.openxmlformats.org/officeDocument/2006/relationships" r:id="rId3"/>
            </a:rPr>
            <a:t>angie.moody@dhhs.nc.gov</a:t>
          </a:r>
          <a:r>
            <a:rPr lang="en-US"/>
            <a:t> </a:t>
          </a:r>
        </a:p>
      </dgm:t>
    </dgm:pt>
    <dgm:pt modelId="{70089E2F-D66F-4FEA-B1E2-B430EEC86E4A}" type="parTrans" cxnId="{7044380A-B76B-475C-9BC9-E5306D33C86F}">
      <dgm:prSet/>
      <dgm:spPr/>
      <dgm:t>
        <a:bodyPr/>
        <a:lstStyle/>
        <a:p>
          <a:endParaRPr lang="en-US"/>
        </a:p>
      </dgm:t>
    </dgm:pt>
    <dgm:pt modelId="{A7FB5E7B-B733-4DCE-934F-05E80CE97080}" type="sibTrans" cxnId="{7044380A-B76B-475C-9BC9-E5306D33C86F}">
      <dgm:prSet/>
      <dgm:spPr/>
      <dgm:t>
        <a:bodyPr/>
        <a:lstStyle/>
        <a:p>
          <a:endParaRPr lang="en-US"/>
        </a:p>
      </dgm:t>
    </dgm:pt>
    <dgm:pt modelId="{4967593B-0966-46A7-AE38-AB5ABB44B7CF}">
      <dgm:prSet/>
      <dgm:spPr/>
      <dgm:t>
        <a:bodyPr/>
        <a:lstStyle/>
        <a:p>
          <a:r>
            <a:rPr lang="en-US"/>
            <a:t>(252) 801-6226</a:t>
          </a:r>
        </a:p>
      </dgm:t>
    </dgm:pt>
    <dgm:pt modelId="{5E38FD49-40C0-423A-979A-BEA0B4886A72}" type="parTrans" cxnId="{720A5C36-5668-4CFD-AE25-FA28EA89B885}">
      <dgm:prSet/>
      <dgm:spPr/>
      <dgm:t>
        <a:bodyPr/>
        <a:lstStyle/>
        <a:p>
          <a:endParaRPr lang="en-US"/>
        </a:p>
      </dgm:t>
    </dgm:pt>
    <dgm:pt modelId="{F0C75B72-6350-4D3A-AAAB-58BB22EA085D}" type="sibTrans" cxnId="{720A5C36-5668-4CFD-AE25-FA28EA89B885}">
      <dgm:prSet/>
      <dgm:spPr/>
      <dgm:t>
        <a:bodyPr/>
        <a:lstStyle/>
        <a:p>
          <a:endParaRPr lang="en-US"/>
        </a:p>
      </dgm:t>
    </dgm:pt>
    <dgm:pt modelId="{727CA79F-A13D-4CB9-8275-1FC86C67D167}">
      <dgm:prSet/>
      <dgm:spPr/>
      <dgm:t>
        <a:bodyPr/>
        <a:lstStyle/>
        <a:p>
          <a:r>
            <a:rPr lang="en-US"/>
            <a:t>Amanda Lambert – Jones, Carteret, Northampton</a:t>
          </a:r>
        </a:p>
      </dgm:t>
    </dgm:pt>
    <dgm:pt modelId="{6D67E711-6C87-45A4-A41D-0ADCB8460BA8}" type="parTrans" cxnId="{A44A7AAB-4A00-49D0-9CF6-0420C13DD67A}">
      <dgm:prSet/>
      <dgm:spPr/>
      <dgm:t>
        <a:bodyPr/>
        <a:lstStyle/>
        <a:p>
          <a:endParaRPr lang="en-US"/>
        </a:p>
      </dgm:t>
    </dgm:pt>
    <dgm:pt modelId="{293E8377-9DC4-40A2-AAC6-E38F239A3DB3}" type="sibTrans" cxnId="{A44A7AAB-4A00-49D0-9CF6-0420C13DD67A}">
      <dgm:prSet/>
      <dgm:spPr/>
      <dgm:t>
        <a:bodyPr/>
        <a:lstStyle/>
        <a:p>
          <a:endParaRPr lang="en-US"/>
        </a:p>
      </dgm:t>
    </dgm:pt>
    <dgm:pt modelId="{92C10BFF-801E-41F4-A8A0-4B172D6290C8}">
      <dgm:prSet/>
      <dgm:spPr/>
      <dgm:t>
        <a:bodyPr/>
        <a:lstStyle/>
        <a:p>
          <a:r>
            <a:rPr lang="en-US">
              <a:hlinkClick xmlns:r="http://schemas.openxmlformats.org/officeDocument/2006/relationships" r:id="rId4"/>
            </a:rPr>
            <a:t>amanda.lambert@dhhs.nc.gov</a:t>
          </a:r>
          <a:r>
            <a:rPr lang="en-US"/>
            <a:t> </a:t>
          </a:r>
        </a:p>
      </dgm:t>
    </dgm:pt>
    <dgm:pt modelId="{D14E7E41-B2D0-488E-AB5B-281B3EBEC30F}" type="parTrans" cxnId="{F1811714-C8BB-4C5D-8B2B-59134DCBAC54}">
      <dgm:prSet/>
      <dgm:spPr/>
      <dgm:t>
        <a:bodyPr/>
        <a:lstStyle/>
        <a:p>
          <a:endParaRPr lang="en-US"/>
        </a:p>
      </dgm:t>
    </dgm:pt>
    <dgm:pt modelId="{4CE31348-7ED9-4EE3-B0C3-C6EEC220545C}" type="sibTrans" cxnId="{F1811714-C8BB-4C5D-8B2B-59134DCBAC54}">
      <dgm:prSet/>
      <dgm:spPr/>
      <dgm:t>
        <a:bodyPr/>
        <a:lstStyle/>
        <a:p>
          <a:endParaRPr lang="en-US"/>
        </a:p>
      </dgm:t>
    </dgm:pt>
    <dgm:pt modelId="{A36940C0-ECB5-449D-B832-ABF719388480}">
      <dgm:prSet/>
      <dgm:spPr/>
      <dgm:t>
        <a:bodyPr/>
        <a:lstStyle/>
        <a:p>
          <a:r>
            <a:rPr lang="en-US"/>
            <a:t>(828) 337-3533</a:t>
          </a:r>
        </a:p>
      </dgm:t>
    </dgm:pt>
    <dgm:pt modelId="{79C8FCE5-C1C8-4677-A043-0E7FCB0CFF10}" type="parTrans" cxnId="{F628EF8C-3388-42D7-9F9D-2C1C1CB0CB32}">
      <dgm:prSet/>
      <dgm:spPr/>
      <dgm:t>
        <a:bodyPr/>
        <a:lstStyle/>
        <a:p>
          <a:endParaRPr lang="en-US"/>
        </a:p>
      </dgm:t>
    </dgm:pt>
    <dgm:pt modelId="{F06A11D6-D270-4915-84F0-9299506165B9}" type="sibTrans" cxnId="{F628EF8C-3388-42D7-9F9D-2C1C1CB0CB32}">
      <dgm:prSet/>
      <dgm:spPr/>
      <dgm:t>
        <a:bodyPr/>
        <a:lstStyle/>
        <a:p>
          <a:endParaRPr lang="en-US"/>
        </a:p>
      </dgm:t>
    </dgm:pt>
    <dgm:pt modelId="{94B20DA3-2BAD-4313-9108-5B09ACB0D8CE}">
      <dgm:prSet/>
      <dgm:spPr/>
      <dgm:t>
        <a:bodyPr/>
        <a:lstStyle/>
        <a:p>
          <a:r>
            <a:rPr lang="en-US"/>
            <a:t>Brenda Sedberry – Beaufort, Pender</a:t>
          </a:r>
        </a:p>
      </dgm:t>
    </dgm:pt>
    <dgm:pt modelId="{09AE1F9C-D835-46D1-9F5D-11FD60534789}" type="parTrans" cxnId="{88139225-AE30-403B-A1CD-0CC08522B450}">
      <dgm:prSet/>
      <dgm:spPr/>
      <dgm:t>
        <a:bodyPr/>
        <a:lstStyle/>
        <a:p>
          <a:endParaRPr lang="en-US"/>
        </a:p>
      </dgm:t>
    </dgm:pt>
    <dgm:pt modelId="{25645C18-4EA3-4864-BC49-146861D95C6A}" type="sibTrans" cxnId="{88139225-AE30-403B-A1CD-0CC08522B450}">
      <dgm:prSet/>
      <dgm:spPr/>
      <dgm:t>
        <a:bodyPr/>
        <a:lstStyle/>
        <a:p>
          <a:endParaRPr lang="en-US"/>
        </a:p>
      </dgm:t>
    </dgm:pt>
    <dgm:pt modelId="{9AFE7965-390D-4560-ABCF-74F353A653ED}">
      <dgm:prSet/>
      <dgm:spPr/>
      <dgm:t>
        <a:bodyPr/>
        <a:lstStyle/>
        <a:p>
          <a:r>
            <a:rPr lang="en-US">
              <a:hlinkClick xmlns:r="http://schemas.openxmlformats.org/officeDocument/2006/relationships" r:id="rId5"/>
            </a:rPr>
            <a:t>brenda.sedberry@dhhs.nc.gov</a:t>
          </a:r>
          <a:r>
            <a:rPr lang="en-US"/>
            <a:t> </a:t>
          </a:r>
        </a:p>
      </dgm:t>
    </dgm:pt>
    <dgm:pt modelId="{A3D0D48B-1B0A-4244-A29B-92F3EBD49CDC}" type="parTrans" cxnId="{AB05ABE7-8013-4306-91F1-78A673E496F4}">
      <dgm:prSet/>
      <dgm:spPr/>
      <dgm:t>
        <a:bodyPr/>
        <a:lstStyle/>
        <a:p>
          <a:endParaRPr lang="en-US"/>
        </a:p>
      </dgm:t>
    </dgm:pt>
    <dgm:pt modelId="{9D2729E7-DD36-442F-AE7E-C4426F33E5A2}" type="sibTrans" cxnId="{AB05ABE7-8013-4306-91F1-78A673E496F4}">
      <dgm:prSet/>
      <dgm:spPr/>
      <dgm:t>
        <a:bodyPr/>
        <a:lstStyle/>
        <a:p>
          <a:endParaRPr lang="en-US"/>
        </a:p>
      </dgm:t>
    </dgm:pt>
    <dgm:pt modelId="{C42DE28B-9284-40EE-AA51-EA2E094E15DB}">
      <dgm:prSet/>
      <dgm:spPr/>
      <dgm:t>
        <a:bodyPr/>
        <a:lstStyle/>
        <a:p>
          <a:r>
            <a:rPr lang="en-US"/>
            <a:t>(910) 260-6641</a:t>
          </a:r>
        </a:p>
      </dgm:t>
    </dgm:pt>
    <dgm:pt modelId="{33C63A43-C175-480E-9D7B-FF4F99B3FA15}" type="parTrans" cxnId="{56F0B1A5-053B-4FE1-A697-38CD3607A3A1}">
      <dgm:prSet/>
      <dgm:spPr/>
      <dgm:t>
        <a:bodyPr/>
        <a:lstStyle/>
        <a:p>
          <a:endParaRPr lang="en-US"/>
        </a:p>
      </dgm:t>
    </dgm:pt>
    <dgm:pt modelId="{231815D4-899A-4211-91DA-D9821F8F3FC0}" type="sibTrans" cxnId="{56F0B1A5-053B-4FE1-A697-38CD3607A3A1}">
      <dgm:prSet/>
      <dgm:spPr/>
      <dgm:t>
        <a:bodyPr/>
        <a:lstStyle/>
        <a:p>
          <a:endParaRPr lang="en-US"/>
        </a:p>
      </dgm:t>
    </dgm:pt>
    <dgm:pt modelId="{D52AA10C-83F7-468F-9AB0-5AA154B2A513}">
      <dgm:prSet/>
      <dgm:spPr/>
      <dgm:t>
        <a:bodyPr/>
        <a:lstStyle/>
        <a:p>
          <a:r>
            <a:rPr lang="en-US"/>
            <a:t>Melody McCune – Pitt, Greene, Craven</a:t>
          </a:r>
        </a:p>
      </dgm:t>
    </dgm:pt>
    <dgm:pt modelId="{DA40F943-B9C8-433C-9825-622979102D7D}" type="parTrans" cxnId="{FB848674-D3F3-446F-977F-12FCF13DFD97}">
      <dgm:prSet/>
      <dgm:spPr/>
      <dgm:t>
        <a:bodyPr/>
        <a:lstStyle/>
        <a:p>
          <a:endParaRPr lang="en-US"/>
        </a:p>
      </dgm:t>
    </dgm:pt>
    <dgm:pt modelId="{C4D06C75-8C37-465B-8ACB-5B67C1B9FB1B}" type="sibTrans" cxnId="{FB848674-D3F3-446F-977F-12FCF13DFD97}">
      <dgm:prSet/>
      <dgm:spPr/>
      <dgm:t>
        <a:bodyPr/>
        <a:lstStyle/>
        <a:p>
          <a:endParaRPr lang="en-US"/>
        </a:p>
      </dgm:t>
    </dgm:pt>
    <dgm:pt modelId="{A8E54B02-00E9-4B8B-BBC8-9390122FEA52}">
      <dgm:prSet/>
      <dgm:spPr/>
      <dgm:t>
        <a:bodyPr/>
        <a:lstStyle/>
        <a:p>
          <a:r>
            <a:rPr lang="en-US">
              <a:hlinkClick xmlns:r="http://schemas.openxmlformats.org/officeDocument/2006/relationships" r:id="rId6"/>
            </a:rPr>
            <a:t>melody.mccune@dhhs.nc.gov</a:t>
          </a:r>
          <a:r>
            <a:rPr lang="en-US"/>
            <a:t> </a:t>
          </a:r>
        </a:p>
      </dgm:t>
    </dgm:pt>
    <dgm:pt modelId="{CFB5C914-9325-4D75-B3B8-B1E817CA0BB7}" type="parTrans" cxnId="{7FC01EAD-2CEC-4CB9-A8DE-B2E25F805F74}">
      <dgm:prSet/>
      <dgm:spPr/>
      <dgm:t>
        <a:bodyPr/>
        <a:lstStyle/>
        <a:p>
          <a:endParaRPr lang="en-US"/>
        </a:p>
      </dgm:t>
    </dgm:pt>
    <dgm:pt modelId="{49846DC9-D245-44B3-8AF4-22A9AAFCB364}" type="sibTrans" cxnId="{7FC01EAD-2CEC-4CB9-A8DE-B2E25F805F74}">
      <dgm:prSet/>
      <dgm:spPr/>
      <dgm:t>
        <a:bodyPr/>
        <a:lstStyle/>
        <a:p>
          <a:endParaRPr lang="en-US"/>
        </a:p>
      </dgm:t>
    </dgm:pt>
    <dgm:pt modelId="{5CC99060-1397-4967-8F60-AD0E48682387}">
      <dgm:prSet/>
      <dgm:spPr/>
      <dgm:t>
        <a:bodyPr/>
        <a:lstStyle/>
        <a:p>
          <a:r>
            <a:rPr lang="en-US"/>
            <a:t>704-662-2108</a:t>
          </a:r>
        </a:p>
      </dgm:t>
    </dgm:pt>
    <dgm:pt modelId="{0DA352AA-4F10-4FEE-8A48-4A7F692FD5F8}" type="parTrans" cxnId="{609E8A37-5BCC-4143-A3CE-621D2C4580B2}">
      <dgm:prSet/>
      <dgm:spPr/>
      <dgm:t>
        <a:bodyPr/>
        <a:lstStyle/>
        <a:p>
          <a:endParaRPr lang="en-US"/>
        </a:p>
      </dgm:t>
    </dgm:pt>
    <dgm:pt modelId="{6E708AE1-0545-4D1F-ACD2-85E14D6341BF}" type="sibTrans" cxnId="{609E8A37-5BCC-4143-A3CE-621D2C4580B2}">
      <dgm:prSet/>
      <dgm:spPr/>
      <dgm:t>
        <a:bodyPr/>
        <a:lstStyle/>
        <a:p>
          <a:endParaRPr lang="en-US"/>
        </a:p>
      </dgm:t>
    </dgm:pt>
    <dgm:pt modelId="{5E25FCD7-0218-4D5E-88A0-4496AB5EAA0E}" type="pres">
      <dgm:prSet presAssocID="{7887FB51-CFE2-4D82-A73D-940141F7CC42}" presName="Name0" presStyleCnt="0">
        <dgm:presLayoutVars>
          <dgm:dir/>
          <dgm:animLvl val="lvl"/>
          <dgm:resizeHandles val="exact"/>
        </dgm:presLayoutVars>
      </dgm:prSet>
      <dgm:spPr/>
    </dgm:pt>
    <dgm:pt modelId="{8A917125-A8B0-48FD-A84B-7911BFC9FAD8}" type="pres">
      <dgm:prSet presAssocID="{B29F5DF4-FDA1-4200-B4F6-B87088E0A944}" presName="linNode" presStyleCnt="0"/>
      <dgm:spPr/>
    </dgm:pt>
    <dgm:pt modelId="{D201C9B4-6FC6-409F-ACAE-DC0D8417F21D}" type="pres">
      <dgm:prSet presAssocID="{B29F5DF4-FDA1-4200-B4F6-B87088E0A944}" presName="parentText" presStyleLbl="node1" presStyleIdx="0" presStyleCnt="5">
        <dgm:presLayoutVars>
          <dgm:chMax val="1"/>
          <dgm:bulletEnabled val="1"/>
        </dgm:presLayoutVars>
      </dgm:prSet>
      <dgm:spPr/>
    </dgm:pt>
    <dgm:pt modelId="{18694719-527A-4DDD-8977-C4BF0E6B87FF}" type="pres">
      <dgm:prSet presAssocID="{B29F5DF4-FDA1-4200-B4F6-B87088E0A944}" presName="descendantText" presStyleLbl="alignAccFollowNode1" presStyleIdx="0" presStyleCnt="5">
        <dgm:presLayoutVars>
          <dgm:bulletEnabled val="1"/>
        </dgm:presLayoutVars>
      </dgm:prSet>
      <dgm:spPr/>
    </dgm:pt>
    <dgm:pt modelId="{352967A8-B8E3-4E27-AD9B-87626E908F53}" type="pres">
      <dgm:prSet presAssocID="{D4A265CA-DB0B-4915-A205-E89D74935DDF}" presName="sp" presStyleCnt="0"/>
      <dgm:spPr/>
    </dgm:pt>
    <dgm:pt modelId="{75D80434-4266-4C4D-B092-E8EF8A29B56C}" type="pres">
      <dgm:prSet presAssocID="{7A43187B-A505-48AC-9504-C7F9BE71E16B}" presName="linNode" presStyleCnt="0"/>
      <dgm:spPr/>
    </dgm:pt>
    <dgm:pt modelId="{0CD0AB53-85F2-417E-9C72-C2646E8630D4}" type="pres">
      <dgm:prSet presAssocID="{7A43187B-A505-48AC-9504-C7F9BE71E16B}" presName="parentText" presStyleLbl="node1" presStyleIdx="1" presStyleCnt="5">
        <dgm:presLayoutVars>
          <dgm:chMax val="1"/>
          <dgm:bulletEnabled val="1"/>
        </dgm:presLayoutVars>
      </dgm:prSet>
      <dgm:spPr/>
    </dgm:pt>
    <dgm:pt modelId="{8A57DB7A-AC60-4739-B29B-3BF7C476AE07}" type="pres">
      <dgm:prSet presAssocID="{7A43187B-A505-48AC-9504-C7F9BE71E16B}" presName="descendantText" presStyleLbl="alignAccFollowNode1" presStyleIdx="1" presStyleCnt="5">
        <dgm:presLayoutVars>
          <dgm:bulletEnabled val="1"/>
        </dgm:presLayoutVars>
      </dgm:prSet>
      <dgm:spPr/>
    </dgm:pt>
    <dgm:pt modelId="{832118FB-256B-4676-97C0-0052D26B196A}" type="pres">
      <dgm:prSet presAssocID="{3AD6FA11-F285-4B2F-9972-C66F6257274F}" presName="sp" presStyleCnt="0"/>
      <dgm:spPr/>
    </dgm:pt>
    <dgm:pt modelId="{244CC5C8-EC18-47EC-B0E7-91AC4F62FA21}" type="pres">
      <dgm:prSet presAssocID="{727CA79F-A13D-4CB9-8275-1FC86C67D167}" presName="linNode" presStyleCnt="0"/>
      <dgm:spPr/>
    </dgm:pt>
    <dgm:pt modelId="{402CDDE0-F571-49FB-8ED0-4BDC2DE2C085}" type="pres">
      <dgm:prSet presAssocID="{727CA79F-A13D-4CB9-8275-1FC86C67D167}" presName="parentText" presStyleLbl="node1" presStyleIdx="2" presStyleCnt="5">
        <dgm:presLayoutVars>
          <dgm:chMax val="1"/>
          <dgm:bulletEnabled val="1"/>
        </dgm:presLayoutVars>
      </dgm:prSet>
      <dgm:spPr/>
    </dgm:pt>
    <dgm:pt modelId="{20B0675C-7E86-4805-A9BD-8E9779EA16BB}" type="pres">
      <dgm:prSet presAssocID="{727CA79F-A13D-4CB9-8275-1FC86C67D167}" presName="descendantText" presStyleLbl="alignAccFollowNode1" presStyleIdx="2" presStyleCnt="5">
        <dgm:presLayoutVars>
          <dgm:bulletEnabled val="1"/>
        </dgm:presLayoutVars>
      </dgm:prSet>
      <dgm:spPr/>
    </dgm:pt>
    <dgm:pt modelId="{50FEF044-6D38-4806-A226-76DB04046747}" type="pres">
      <dgm:prSet presAssocID="{293E8377-9DC4-40A2-AAC6-E38F239A3DB3}" presName="sp" presStyleCnt="0"/>
      <dgm:spPr/>
    </dgm:pt>
    <dgm:pt modelId="{028DCDCF-6768-4203-B972-AF777EC9FD3F}" type="pres">
      <dgm:prSet presAssocID="{94B20DA3-2BAD-4313-9108-5B09ACB0D8CE}" presName="linNode" presStyleCnt="0"/>
      <dgm:spPr/>
    </dgm:pt>
    <dgm:pt modelId="{2973BBB6-322D-4530-B41C-3DFDB6F0A714}" type="pres">
      <dgm:prSet presAssocID="{94B20DA3-2BAD-4313-9108-5B09ACB0D8CE}" presName="parentText" presStyleLbl="node1" presStyleIdx="3" presStyleCnt="5">
        <dgm:presLayoutVars>
          <dgm:chMax val="1"/>
          <dgm:bulletEnabled val="1"/>
        </dgm:presLayoutVars>
      </dgm:prSet>
      <dgm:spPr/>
    </dgm:pt>
    <dgm:pt modelId="{0F49D1ED-5E47-4629-A86E-8D9EAF0B8B41}" type="pres">
      <dgm:prSet presAssocID="{94B20DA3-2BAD-4313-9108-5B09ACB0D8CE}" presName="descendantText" presStyleLbl="alignAccFollowNode1" presStyleIdx="3" presStyleCnt="5">
        <dgm:presLayoutVars>
          <dgm:bulletEnabled val="1"/>
        </dgm:presLayoutVars>
      </dgm:prSet>
      <dgm:spPr/>
    </dgm:pt>
    <dgm:pt modelId="{70B7E335-120B-45F7-B818-B6902FF5C69A}" type="pres">
      <dgm:prSet presAssocID="{25645C18-4EA3-4864-BC49-146861D95C6A}" presName="sp" presStyleCnt="0"/>
      <dgm:spPr/>
    </dgm:pt>
    <dgm:pt modelId="{A9E31C7A-3C9F-47D2-8175-04B42652268D}" type="pres">
      <dgm:prSet presAssocID="{D52AA10C-83F7-468F-9AB0-5AA154B2A513}" presName="linNode" presStyleCnt="0"/>
      <dgm:spPr/>
    </dgm:pt>
    <dgm:pt modelId="{651B9173-56B5-4A59-9E25-2695553A3862}" type="pres">
      <dgm:prSet presAssocID="{D52AA10C-83F7-468F-9AB0-5AA154B2A513}" presName="parentText" presStyleLbl="node1" presStyleIdx="4" presStyleCnt="5">
        <dgm:presLayoutVars>
          <dgm:chMax val="1"/>
          <dgm:bulletEnabled val="1"/>
        </dgm:presLayoutVars>
      </dgm:prSet>
      <dgm:spPr/>
    </dgm:pt>
    <dgm:pt modelId="{CE8D5731-EAF3-43F8-B6DE-E34B94661EFC}" type="pres">
      <dgm:prSet presAssocID="{D52AA10C-83F7-468F-9AB0-5AA154B2A513}" presName="descendantText" presStyleLbl="alignAccFollowNode1" presStyleIdx="4" presStyleCnt="5">
        <dgm:presLayoutVars>
          <dgm:bulletEnabled val="1"/>
        </dgm:presLayoutVars>
      </dgm:prSet>
      <dgm:spPr/>
    </dgm:pt>
  </dgm:ptLst>
  <dgm:cxnLst>
    <dgm:cxn modelId="{212CD403-9E86-4A6C-944A-326EA32377DF}" type="presOf" srcId="{727CA79F-A13D-4CB9-8275-1FC86C67D167}" destId="{402CDDE0-F571-49FB-8ED0-4BDC2DE2C085}" srcOrd="0" destOrd="0" presId="urn:microsoft.com/office/officeart/2005/8/layout/vList5"/>
    <dgm:cxn modelId="{0D3D9805-935B-4E2C-8ED4-630AAC752265}" type="presOf" srcId="{D2B57FDC-DB73-47AC-9D64-355F70FA2194}" destId="{18694719-527A-4DDD-8977-C4BF0E6B87FF}" srcOrd="0" destOrd="0" presId="urn:microsoft.com/office/officeart/2005/8/layout/vList5"/>
    <dgm:cxn modelId="{5C9A9C05-5FE8-4E20-94D2-C1DFCC32A42C}" type="presOf" srcId="{4967593B-0966-46A7-AE38-AB5ABB44B7CF}" destId="{8A57DB7A-AC60-4739-B29B-3BF7C476AE07}" srcOrd="0" destOrd="1" presId="urn:microsoft.com/office/officeart/2005/8/layout/vList5"/>
    <dgm:cxn modelId="{7044380A-B76B-475C-9BC9-E5306D33C86F}" srcId="{7A43187B-A505-48AC-9504-C7F9BE71E16B}" destId="{E67BE2EA-1552-452F-8DE1-4918A3072A48}" srcOrd="0" destOrd="0" parTransId="{70089E2F-D66F-4FEA-B1E2-B430EEC86E4A}" sibTransId="{A7FB5E7B-B733-4DCE-934F-05E80CE97080}"/>
    <dgm:cxn modelId="{F1811714-C8BB-4C5D-8B2B-59134DCBAC54}" srcId="{727CA79F-A13D-4CB9-8275-1FC86C67D167}" destId="{92C10BFF-801E-41F4-A8A0-4B172D6290C8}" srcOrd="0" destOrd="0" parTransId="{D14E7E41-B2D0-488E-AB5B-281B3EBEC30F}" sibTransId="{4CE31348-7ED9-4EE3-B0C3-C6EEC220545C}"/>
    <dgm:cxn modelId="{88139225-AE30-403B-A1CD-0CC08522B450}" srcId="{7887FB51-CFE2-4D82-A73D-940141F7CC42}" destId="{94B20DA3-2BAD-4313-9108-5B09ACB0D8CE}" srcOrd="3" destOrd="0" parTransId="{09AE1F9C-D835-46D1-9F5D-11FD60534789}" sibTransId="{25645C18-4EA3-4864-BC49-146861D95C6A}"/>
    <dgm:cxn modelId="{80597C29-A71B-4BEB-8315-8583EEEE622D}" type="presOf" srcId="{A36940C0-ECB5-449D-B832-ABF719388480}" destId="{20B0675C-7E86-4805-A9BD-8E9779EA16BB}" srcOrd="0" destOrd="1" presId="urn:microsoft.com/office/officeart/2005/8/layout/vList5"/>
    <dgm:cxn modelId="{B6327F31-47B5-467D-A9F7-BEFF5E677DD8}" type="presOf" srcId="{A8E54B02-00E9-4B8B-BBC8-9390122FEA52}" destId="{CE8D5731-EAF3-43F8-B6DE-E34B94661EFC}" srcOrd="0" destOrd="0" presId="urn:microsoft.com/office/officeart/2005/8/layout/vList5"/>
    <dgm:cxn modelId="{720A5C36-5668-4CFD-AE25-FA28EA89B885}" srcId="{7A43187B-A505-48AC-9504-C7F9BE71E16B}" destId="{4967593B-0966-46A7-AE38-AB5ABB44B7CF}" srcOrd="1" destOrd="0" parTransId="{5E38FD49-40C0-423A-979A-BEA0B4886A72}" sibTransId="{F0C75B72-6350-4D3A-AAAB-58BB22EA085D}"/>
    <dgm:cxn modelId="{609E8A37-5BCC-4143-A3CE-621D2C4580B2}" srcId="{D52AA10C-83F7-468F-9AB0-5AA154B2A513}" destId="{5CC99060-1397-4967-8F60-AD0E48682387}" srcOrd="1" destOrd="0" parTransId="{0DA352AA-4F10-4FEE-8A48-4A7F692FD5F8}" sibTransId="{6E708AE1-0545-4D1F-ACD2-85E14D6341BF}"/>
    <dgm:cxn modelId="{7D833565-E88D-4523-BC65-F69EA921EB33}" type="presOf" srcId="{7A43187B-A505-48AC-9504-C7F9BE71E16B}" destId="{0CD0AB53-85F2-417E-9C72-C2646E8630D4}" srcOrd="0" destOrd="0" presId="urn:microsoft.com/office/officeart/2005/8/layout/vList5"/>
    <dgm:cxn modelId="{98CA0446-7738-4BE6-89CB-B74716F8A8CD}" type="presOf" srcId="{94B20DA3-2BAD-4313-9108-5B09ACB0D8CE}" destId="{2973BBB6-322D-4530-B41C-3DFDB6F0A714}" srcOrd="0" destOrd="0" presId="urn:microsoft.com/office/officeart/2005/8/layout/vList5"/>
    <dgm:cxn modelId="{BDCABC48-4B27-4B2E-8D1D-F994C7CCB1DB}" srcId="{7887FB51-CFE2-4D82-A73D-940141F7CC42}" destId="{B29F5DF4-FDA1-4200-B4F6-B87088E0A944}" srcOrd="0" destOrd="0" parTransId="{9DF89CEB-6EF0-49AE-BBE6-F061C66FEDBB}" sibTransId="{D4A265CA-DB0B-4915-A205-E89D74935DDF}"/>
    <dgm:cxn modelId="{FB848674-D3F3-446F-977F-12FCF13DFD97}" srcId="{7887FB51-CFE2-4D82-A73D-940141F7CC42}" destId="{D52AA10C-83F7-468F-9AB0-5AA154B2A513}" srcOrd="4" destOrd="0" parTransId="{DA40F943-B9C8-433C-9825-622979102D7D}" sibTransId="{C4D06C75-8C37-465B-8ACB-5B67C1B9FB1B}"/>
    <dgm:cxn modelId="{E6F77287-B5E7-4B66-8588-8924BA7AEF0D}" srcId="{B29F5DF4-FDA1-4200-B4F6-B87088E0A944}" destId="{C38348AD-E369-482F-ACC4-F39851721DB6}" srcOrd="1" destOrd="0" parTransId="{8093EE6C-B4E8-4902-A711-5212284AD0C8}" sibTransId="{5EF7AA54-BE3A-4634-AA61-0486E7E72B99}"/>
    <dgm:cxn modelId="{F628EF8C-3388-42D7-9F9D-2C1C1CB0CB32}" srcId="{727CA79F-A13D-4CB9-8275-1FC86C67D167}" destId="{A36940C0-ECB5-449D-B832-ABF719388480}" srcOrd="1" destOrd="0" parTransId="{79C8FCE5-C1C8-4677-A043-0E7FCB0CFF10}" sibTransId="{F06A11D6-D270-4915-84F0-9299506165B9}"/>
    <dgm:cxn modelId="{0FD63698-BD54-4D1B-A50D-58FA765CE44B}" type="presOf" srcId="{B29F5DF4-FDA1-4200-B4F6-B87088E0A944}" destId="{D201C9B4-6FC6-409F-ACAE-DC0D8417F21D}" srcOrd="0" destOrd="0" presId="urn:microsoft.com/office/officeart/2005/8/layout/vList5"/>
    <dgm:cxn modelId="{DDA0369E-434B-4BE2-A7CA-217DCFB866DA}" type="presOf" srcId="{E67BE2EA-1552-452F-8DE1-4918A3072A48}" destId="{8A57DB7A-AC60-4739-B29B-3BF7C476AE07}" srcOrd="0" destOrd="0" presId="urn:microsoft.com/office/officeart/2005/8/layout/vList5"/>
    <dgm:cxn modelId="{1A599DA3-8CD8-4215-876D-D1F70484E48A}" type="presOf" srcId="{9AFE7965-390D-4560-ABCF-74F353A653ED}" destId="{0F49D1ED-5E47-4629-A86E-8D9EAF0B8B41}" srcOrd="0" destOrd="0" presId="urn:microsoft.com/office/officeart/2005/8/layout/vList5"/>
    <dgm:cxn modelId="{56F0B1A5-053B-4FE1-A697-38CD3607A3A1}" srcId="{94B20DA3-2BAD-4313-9108-5B09ACB0D8CE}" destId="{C42DE28B-9284-40EE-AA51-EA2E094E15DB}" srcOrd="1" destOrd="0" parTransId="{33C63A43-C175-480E-9D7B-FF4F99B3FA15}" sibTransId="{231815D4-899A-4211-91DA-D9821F8F3FC0}"/>
    <dgm:cxn modelId="{A44A7AAB-4A00-49D0-9CF6-0420C13DD67A}" srcId="{7887FB51-CFE2-4D82-A73D-940141F7CC42}" destId="{727CA79F-A13D-4CB9-8275-1FC86C67D167}" srcOrd="2" destOrd="0" parTransId="{6D67E711-6C87-45A4-A41D-0ADCB8460BA8}" sibTransId="{293E8377-9DC4-40A2-AAC6-E38F239A3DB3}"/>
    <dgm:cxn modelId="{7FC01EAD-2CEC-4CB9-A8DE-B2E25F805F74}" srcId="{D52AA10C-83F7-468F-9AB0-5AA154B2A513}" destId="{A8E54B02-00E9-4B8B-BBC8-9390122FEA52}" srcOrd="0" destOrd="0" parTransId="{CFB5C914-9325-4D75-B3B8-B1E817CA0BB7}" sibTransId="{49846DC9-D245-44B3-8AF4-22A9AAFCB364}"/>
    <dgm:cxn modelId="{17F3BBBE-7B9A-4707-9500-5E03A083C43E}" srcId="{7887FB51-CFE2-4D82-A73D-940141F7CC42}" destId="{7A43187B-A505-48AC-9504-C7F9BE71E16B}" srcOrd="1" destOrd="0" parTransId="{3064DB83-C5CA-4714-86FA-D894FDD227AE}" sibTransId="{3AD6FA11-F285-4B2F-9972-C66F6257274F}"/>
    <dgm:cxn modelId="{3BB350D0-A199-496C-9A0E-0F85372CF51D}" srcId="{B29F5DF4-FDA1-4200-B4F6-B87088E0A944}" destId="{D2B57FDC-DB73-47AC-9D64-355F70FA2194}" srcOrd="0" destOrd="0" parTransId="{626EEBED-FD8A-40C2-BA2E-6E488DAEF16F}" sibTransId="{A2FC5352-202A-44C5-9A93-E008923F394B}"/>
    <dgm:cxn modelId="{AE80C8D4-FF83-4452-8E51-B1DCDDA726EF}" type="presOf" srcId="{C38348AD-E369-482F-ACC4-F39851721DB6}" destId="{18694719-527A-4DDD-8977-C4BF0E6B87FF}" srcOrd="0" destOrd="1" presId="urn:microsoft.com/office/officeart/2005/8/layout/vList5"/>
    <dgm:cxn modelId="{F20E10D9-FA2F-40CF-AA71-13CE125893DE}" type="presOf" srcId="{5CC99060-1397-4967-8F60-AD0E48682387}" destId="{CE8D5731-EAF3-43F8-B6DE-E34B94661EFC}" srcOrd="0" destOrd="1" presId="urn:microsoft.com/office/officeart/2005/8/layout/vList5"/>
    <dgm:cxn modelId="{655C05DC-A1B4-472E-B5E2-1016D505CAB5}" type="presOf" srcId="{D52AA10C-83F7-468F-9AB0-5AA154B2A513}" destId="{651B9173-56B5-4A59-9E25-2695553A3862}" srcOrd="0" destOrd="0" presId="urn:microsoft.com/office/officeart/2005/8/layout/vList5"/>
    <dgm:cxn modelId="{FB8C0DE6-124A-4F58-B3BC-4A9A5A75BCF8}" type="presOf" srcId="{C42DE28B-9284-40EE-AA51-EA2E094E15DB}" destId="{0F49D1ED-5E47-4629-A86E-8D9EAF0B8B41}" srcOrd="0" destOrd="1" presId="urn:microsoft.com/office/officeart/2005/8/layout/vList5"/>
    <dgm:cxn modelId="{AB05ABE7-8013-4306-91F1-78A673E496F4}" srcId="{94B20DA3-2BAD-4313-9108-5B09ACB0D8CE}" destId="{9AFE7965-390D-4560-ABCF-74F353A653ED}" srcOrd="0" destOrd="0" parTransId="{A3D0D48B-1B0A-4244-A29B-92F3EBD49CDC}" sibTransId="{9D2729E7-DD36-442F-AE7E-C4426F33E5A2}"/>
    <dgm:cxn modelId="{792CDCEB-6B01-496C-BF5E-B032D4A06419}" type="presOf" srcId="{7887FB51-CFE2-4D82-A73D-940141F7CC42}" destId="{5E25FCD7-0218-4D5E-88A0-4496AB5EAA0E}" srcOrd="0" destOrd="0" presId="urn:microsoft.com/office/officeart/2005/8/layout/vList5"/>
    <dgm:cxn modelId="{933F50F4-5C17-42A5-B0CC-4A209CFA0D31}" type="presOf" srcId="{92C10BFF-801E-41F4-A8A0-4B172D6290C8}" destId="{20B0675C-7E86-4805-A9BD-8E9779EA16BB}" srcOrd="0" destOrd="0" presId="urn:microsoft.com/office/officeart/2005/8/layout/vList5"/>
    <dgm:cxn modelId="{E48949F2-F467-4CE3-B5DF-E220D4AD2898}" type="presParOf" srcId="{5E25FCD7-0218-4D5E-88A0-4496AB5EAA0E}" destId="{8A917125-A8B0-48FD-A84B-7911BFC9FAD8}" srcOrd="0" destOrd="0" presId="urn:microsoft.com/office/officeart/2005/8/layout/vList5"/>
    <dgm:cxn modelId="{C463ECD5-FFB3-4497-84F2-E78654B8F4C9}" type="presParOf" srcId="{8A917125-A8B0-48FD-A84B-7911BFC9FAD8}" destId="{D201C9B4-6FC6-409F-ACAE-DC0D8417F21D}" srcOrd="0" destOrd="0" presId="urn:microsoft.com/office/officeart/2005/8/layout/vList5"/>
    <dgm:cxn modelId="{9A165735-690C-43B2-A326-E1B04562FC41}" type="presParOf" srcId="{8A917125-A8B0-48FD-A84B-7911BFC9FAD8}" destId="{18694719-527A-4DDD-8977-C4BF0E6B87FF}" srcOrd="1" destOrd="0" presId="urn:microsoft.com/office/officeart/2005/8/layout/vList5"/>
    <dgm:cxn modelId="{BB3613B7-3A5F-41FD-B4F5-A2689AA5E98A}" type="presParOf" srcId="{5E25FCD7-0218-4D5E-88A0-4496AB5EAA0E}" destId="{352967A8-B8E3-4E27-AD9B-87626E908F53}" srcOrd="1" destOrd="0" presId="urn:microsoft.com/office/officeart/2005/8/layout/vList5"/>
    <dgm:cxn modelId="{83A1DB14-29A6-4AA7-9A46-030DEE3A6145}" type="presParOf" srcId="{5E25FCD7-0218-4D5E-88A0-4496AB5EAA0E}" destId="{75D80434-4266-4C4D-B092-E8EF8A29B56C}" srcOrd="2" destOrd="0" presId="urn:microsoft.com/office/officeart/2005/8/layout/vList5"/>
    <dgm:cxn modelId="{B64B3314-74BE-4AF1-80CA-ECB159AEF1ED}" type="presParOf" srcId="{75D80434-4266-4C4D-B092-E8EF8A29B56C}" destId="{0CD0AB53-85F2-417E-9C72-C2646E8630D4}" srcOrd="0" destOrd="0" presId="urn:microsoft.com/office/officeart/2005/8/layout/vList5"/>
    <dgm:cxn modelId="{71C96354-B924-4C4D-AF2A-A57C200CB22D}" type="presParOf" srcId="{75D80434-4266-4C4D-B092-E8EF8A29B56C}" destId="{8A57DB7A-AC60-4739-B29B-3BF7C476AE07}" srcOrd="1" destOrd="0" presId="urn:microsoft.com/office/officeart/2005/8/layout/vList5"/>
    <dgm:cxn modelId="{3FAD8591-F330-49B2-B435-BE3C6AFDE517}" type="presParOf" srcId="{5E25FCD7-0218-4D5E-88A0-4496AB5EAA0E}" destId="{832118FB-256B-4676-97C0-0052D26B196A}" srcOrd="3" destOrd="0" presId="urn:microsoft.com/office/officeart/2005/8/layout/vList5"/>
    <dgm:cxn modelId="{79BB4C81-824B-4AF0-8599-B716F6089C03}" type="presParOf" srcId="{5E25FCD7-0218-4D5E-88A0-4496AB5EAA0E}" destId="{244CC5C8-EC18-47EC-B0E7-91AC4F62FA21}" srcOrd="4" destOrd="0" presId="urn:microsoft.com/office/officeart/2005/8/layout/vList5"/>
    <dgm:cxn modelId="{0922A955-7C0B-45CA-BFF1-55C164C3B642}" type="presParOf" srcId="{244CC5C8-EC18-47EC-B0E7-91AC4F62FA21}" destId="{402CDDE0-F571-49FB-8ED0-4BDC2DE2C085}" srcOrd="0" destOrd="0" presId="urn:microsoft.com/office/officeart/2005/8/layout/vList5"/>
    <dgm:cxn modelId="{868274B1-13DF-4FBD-96FB-FBC7F067F295}" type="presParOf" srcId="{244CC5C8-EC18-47EC-B0E7-91AC4F62FA21}" destId="{20B0675C-7E86-4805-A9BD-8E9779EA16BB}" srcOrd="1" destOrd="0" presId="urn:microsoft.com/office/officeart/2005/8/layout/vList5"/>
    <dgm:cxn modelId="{0021ECED-489F-473A-A5B8-99F3470DB55D}" type="presParOf" srcId="{5E25FCD7-0218-4D5E-88A0-4496AB5EAA0E}" destId="{50FEF044-6D38-4806-A226-76DB04046747}" srcOrd="5" destOrd="0" presId="urn:microsoft.com/office/officeart/2005/8/layout/vList5"/>
    <dgm:cxn modelId="{5705C665-D92B-4C02-A213-365C51454920}" type="presParOf" srcId="{5E25FCD7-0218-4D5E-88A0-4496AB5EAA0E}" destId="{028DCDCF-6768-4203-B972-AF777EC9FD3F}" srcOrd="6" destOrd="0" presId="urn:microsoft.com/office/officeart/2005/8/layout/vList5"/>
    <dgm:cxn modelId="{3F5F1B9D-A19C-42E4-B6A1-07E9DBF370D9}" type="presParOf" srcId="{028DCDCF-6768-4203-B972-AF777EC9FD3F}" destId="{2973BBB6-322D-4530-B41C-3DFDB6F0A714}" srcOrd="0" destOrd="0" presId="urn:microsoft.com/office/officeart/2005/8/layout/vList5"/>
    <dgm:cxn modelId="{5DC516B3-C5A1-4283-90DB-221AEE283954}" type="presParOf" srcId="{028DCDCF-6768-4203-B972-AF777EC9FD3F}" destId="{0F49D1ED-5E47-4629-A86E-8D9EAF0B8B41}" srcOrd="1" destOrd="0" presId="urn:microsoft.com/office/officeart/2005/8/layout/vList5"/>
    <dgm:cxn modelId="{E4EE51A7-CCD8-481D-AF8C-12F9F13FDB91}" type="presParOf" srcId="{5E25FCD7-0218-4D5E-88A0-4496AB5EAA0E}" destId="{70B7E335-120B-45F7-B818-B6902FF5C69A}" srcOrd="7" destOrd="0" presId="urn:microsoft.com/office/officeart/2005/8/layout/vList5"/>
    <dgm:cxn modelId="{69008844-0BE6-4C23-81ED-92EC883303EB}" type="presParOf" srcId="{5E25FCD7-0218-4D5E-88A0-4496AB5EAA0E}" destId="{A9E31C7A-3C9F-47D2-8175-04B42652268D}" srcOrd="8" destOrd="0" presId="urn:microsoft.com/office/officeart/2005/8/layout/vList5"/>
    <dgm:cxn modelId="{ACF61A74-BA7F-4697-B51C-94F9160318FE}" type="presParOf" srcId="{A9E31C7A-3C9F-47D2-8175-04B42652268D}" destId="{651B9173-56B5-4A59-9E25-2695553A3862}" srcOrd="0" destOrd="0" presId="urn:microsoft.com/office/officeart/2005/8/layout/vList5"/>
    <dgm:cxn modelId="{D1C7FBE1-23D3-42AC-B4EF-6BA3E69FD392}" type="presParOf" srcId="{A9E31C7A-3C9F-47D2-8175-04B42652268D}" destId="{CE8D5731-EAF3-43F8-B6DE-E34B94661EF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94719-527A-4DDD-8977-C4BF0E6B87FF}">
      <dsp:nvSpPr>
        <dsp:cNvPr id="0" name=""/>
        <dsp:cNvSpPr/>
      </dsp:nvSpPr>
      <dsp:spPr>
        <a:xfrm rot="5400000">
          <a:off x="6783501" y="-2902880"/>
          <a:ext cx="737091" cy="673133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hlinkClick xmlns:r="http://schemas.openxmlformats.org/officeDocument/2006/relationships" r:id="rId1"/>
            </a:rPr>
            <a:t>tara.lucas@dhhs.nc.gov</a:t>
          </a:r>
          <a:r>
            <a:rPr lang="en-US" sz="1900" kern="1200"/>
            <a:t>      </a:t>
          </a:r>
          <a:r>
            <a:rPr lang="en-US" sz="1900" kern="1200">
              <a:hlinkClick xmlns:r="http://schemas.openxmlformats.org/officeDocument/2006/relationships" r:id="rId2"/>
            </a:rPr>
            <a:t>gail.lamb@dhhs.nc.gov</a:t>
          </a:r>
          <a:r>
            <a:rPr lang="en-US" sz="1900" kern="1200"/>
            <a:t>  </a:t>
          </a:r>
        </a:p>
        <a:p>
          <a:pPr marL="171450" lvl="1" indent="-171450" algn="l" defTabSz="844550">
            <a:lnSpc>
              <a:spcPct val="90000"/>
            </a:lnSpc>
            <a:spcBef>
              <a:spcPct val="0"/>
            </a:spcBef>
            <a:spcAft>
              <a:spcPct val="15000"/>
            </a:spcAft>
            <a:buChar char="•"/>
          </a:pPr>
          <a:r>
            <a:rPr lang="en-US" sz="1900" kern="1200"/>
            <a:t>(919) 624-6652                            (910) 214-0210                                                                    </a:t>
          </a:r>
        </a:p>
      </dsp:txBody>
      <dsp:txXfrm rot="-5400000">
        <a:off x="3786378" y="130225"/>
        <a:ext cx="6695356" cy="665127"/>
      </dsp:txXfrm>
    </dsp:sp>
    <dsp:sp modelId="{D201C9B4-6FC6-409F-ACAE-DC0D8417F21D}">
      <dsp:nvSpPr>
        <dsp:cNvPr id="0" name=""/>
        <dsp:cNvSpPr/>
      </dsp:nvSpPr>
      <dsp:spPr>
        <a:xfrm>
          <a:off x="0" y="2107"/>
          <a:ext cx="3786378" cy="9213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Tara Lucas (CH) &amp; Gail Lamb (CMARC) – ARHS District, MTW District, Dare, Pamlico, and Hyde</a:t>
          </a:r>
        </a:p>
      </dsp:txBody>
      <dsp:txXfrm>
        <a:off x="44977" y="47084"/>
        <a:ext cx="3696424" cy="831409"/>
      </dsp:txXfrm>
    </dsp:sp>
    <dsp:sp modelId="{8A57DB7A-AC60-4739-B29B-3BF7C476AE07}">
      <dsp:nvSpPr>
        <dsp:cNvPr id="0" name=""/>
        <dsp:cNvSpPr/>
      </dsp:nvSpPr>
      <dsp:spPr>
        <a:xfrm rot="5400000">
          <a:off x="6783501" y="-1935448"/>
          <a:ext cx="737091" cy="673133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hlinkClick xmlns:r="http://schemas.openxmlformats.org/officeDocument/2006/relationships" r:id="rId3"/>
            </a:rPr>
            <a:t>angie.moody@dhhs.nc.gov</a:t>
          </a:r>
          <a:r>
            <a:rPr lang="en-US" sz="1900" kern="1200"/>
            <a:t> </a:t>
          </a:r>
        </a:p>
        <a:p>
          <a:pPr marL="171450" lvl="1" indent="-171450" algn="l" defTabSz="844550">
            <a:lnSpc>
              <a:spcPct val="90000"/>
            </a:lnSpc>
            <a:spcBef>
              <a:spcPct val="0"/>
            </a:spcBef>
            <a:spcAft>
              <a:spcPct val="15000"/>
            </a:spcAft>
            <a:buChar char="•"/>
          </a:pPr>
          <a:r>
            <a:rPr lang="en-US" sz="1900" kern="1200"/>
            <a:t>(252) 801-6226</a:t>
          </a:r>
        </a:p>
      </dsp:txBody>
      <dsp:txXfrm rot="-5400000">
        <a:off x="3786378" y="1097657"/>
        <a:ext cx="6695356" cy="665127"/>
      </dsp:txXfrm>
    </dsp:sp>
    <dsp:sp modelId="{0CD0AB53-85F2-417E-9C72-C2646E8630D4}">
      <dsp:nvSpPr>
        <dsp:cNvPr id="0" name=""/>
        <dsp:cNvSpPr/>
      </dsp:nvSpPr>
      <dsp:spPr>
        <a:xfrm>
          <a:off x="0" y="969539"/>
          <a:ext cx="3786378" cy="9213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Angie Moody – Edgecombe, Nash</a:t>
          </a:r>
        </a:p>
      </dsp:txBody>
      <dsp:txXfrm>
        <a:off x="44977" y="1014516"/>
        <a:ext cx="3696424" cy="831409"/>
      </dsp:txXfrm>
    </dsp:sp>
    <dsp:sp modelId="{20B0675C-7E86-4805-A9BD-8E9779EA16BB}">
      <dsp:nvSpPr>
        <dsp:cNvPr id="0" name=""/>
        <dsp:cNvSpPr/>
      </dsp:nvSpPr>
      <dsp:spPr>
        <a:xfrm rot="5400000">
          <a:off x="6783501" y="-968015"/>
          <a:ext cx="737091" cy="673133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hlinkClick xmlns:r="http://schemas.openxmlformats.org/officeDocument/2006/relationships" r:id="rId4"/>
            </a:rPr>
            <a:t>amanda.lambert@dhhs.nc.gov</a:t>
          </a:r>
          <a:r>
            <a:rPr lang="en-US" sz="1900" kern="1200"/>
            <a:t> </a:t>
          </a:r>
        </a:p>
        <a:p>
          <a:pPr marL="171450" lvl="1" indent="-171450" algn="l" defTabSz="844550">
            <a:lnSpc>
              <a:spcPct val="90000"/>
            </a:lnSpc>
            <a:spcBef>
              <a:spcPct val="0"/>
            </a:spcBef>
            <a:spcAft>
              <a:spcPct val="15000"/>
            </a:spcAft>
            <a:buChar char="•"/>
          </a:pPr>
          <a:r>
            <a:rPr lang="en-US" sz="1900" kern="1200"/>
            <a:t>(828) 337-3533</a:t>
          </a:r>
        </a:p>
      </dsp:txBody>
      <dsp:txXfrm rot="-5400000">
        <a:off x="3786378" y="2065090"/>
        <a:ext cx="6695356" cy="665127"/>
      </dsp:txXfrm>
    </dsp:sp>
    <dsp:sp modelId="{402CDDE0-F571-49FB-8ED0-4BDC2DE2C085}">
      <dsp:nvSpPr>
        <dsp:cNvPr id="0" name=""/>
        <dsp:cNvSpPr/>
      </dsp:nvSpPr>
      <dsp:spPr>
        <a:xfrm>
          <a:off x="0" y="1936971"/>
          <a:ext cx="3786378" cy="9213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Amanda Lambert – Jones, Carteret, Northampton</a:t>
          </a:r>
        </a:p>
      </dsp:txBody>
      <dsp:txXfrm>
        <a:off x="44977" y="1981948"/>
        <a:ext cx="3696424" cy="831409"/>
      </dsp:txXfrm>
    </dsp:sp>
    <dsp:sp modelId="{0F49D1ED-5E47-4629-A86E-8D9EAF0B8B41}">
      <dsp:nvSpPr>
        <dsp:cNvPr id="0" name=""/>
        <dsp:cNvSpPr/>
      </dsp:nvSpPr>
      <dsp:spPr>
        <a:xfrm rot="5400000">
          <a:off x="6783501" y="-583"/>
          <a:ext cx="737091" cy="673133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hlinkClick xmlns:r="http://schemas.openxmlformats.org/officeDocument/2006/relationships" r:id="rId5"/>
            </a:rPr>
            <a:t>brenda.sedberry@dhhs.nc.gov</a:t>
          </a:r>
          <a:r>
            <a:rPr lang="en-US" sz="1900" kern="1200"/>
            <a:t> </a:t>
          </a:r>
        </a:p>
        <a:p>
          <a:pPr marL="171450" lvl="1" indent="-171450" algn="l" defTabSz="844550">
            <a:lnSpc>
              <a:spcPct val="90000"/>
            </a:lnSpc>
            <a:spcBef>
              <a:spcPct val="0"/>
            </a:spcBef>
            <a:spcAft>
              <a:spcPct val="15000"/>
            </a:spcAft>
            <a:buChar char="•"/>
          </a:pPr>
          <a:r>
            <a:rPr lang="en-US" sz="1900" kern="1200"/>
            <a:t>(910) 260-6641</a:t>
          </a:r>
        </a:p>
      </dsp:txBody>
      <dsp:txXfrm rot="-5400000">
        <a:off x="3786378" y="3032522"/>
        <a:ext cx="6695356" cy="665127"/>
      </dsp:txXfrm>
    </dsp:sp>
    <dsp:sp modelId="{2973BBB6-322D-4530-B41C-3DFDB6F0A714}">
      <dsp:nvSpPr>
        <dsp:cNvPr id="0" name=""/>
        <dsp:cNvSpPr/>
      </dsp:nvSpPr>
      <dsp:spPr>
        <a:xfrm>
          <a:off x="0" y="2904403"/>
          <a:ext cx="3786378" cy="9213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Brenda Sedberry – Beaufort, Pender</a:t>
          </a:r>
        </a:p>
      </dsp:txBody>
      <dsp:txXfrm>
        <a:off x="44977" y="2949380"/>
        <a:ext cx="3696424" cy="831409"/>
      </dsp:txXfrm>
    </dsp:sp>
    <dsp:sp modelId="{CE8D5731-EAF3-43F8-B6DE-E34B94661EFC}">
      <dsp:nvSpPr>
        <dsp:cNvPr id="0" name=""/>
        <dsp:cNvSpPr/>
      </dsp:nvSpPr>
      <dsp:spPr>
        <a:xfrm rot="5400000">
          <a:off x="6783501" y="966848"/>
          <a:ext cx="737091" cy="673133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hlinkClick xmlns:r="http://schemas.openxmlformats.org/officeDocument/2006/relationships" r:id="rId6"/>
            </a:rPr>
            <a:t>melody.mccune@dhhs.nc.gov</a:t>
          </a:r>
          <a:r>
            <a:rPr lang="en-US" sz="1900" kern="1200"/>
            <a:t> </a:t>
          </a:r>
        </a:p>
        <a:p>
          <a:pPr marL="171450" lvl="1" indent="-171450" algn="l" defTabSz="844550">
            <a:lnSpc>
              <a:spcPct val="90000"/>
            </a:lnSpc>
            <a:spcBef>
              <a:spcPct val="0"/>
            </a:spcBef>
            <a:spcAft>
              <a:spcPct val="15000"/>
            </a:spcAft>
            <a:buChar char="•"/>
          </a:pPr>
          <a:r>
            <a:rPr lang="en-US" sz="1900" kern="1200"/>
            <a:t>704-662-2108</a:t>
          </a:r>
        </a:p>
      </dsp:txBody>
      <dsp:txXfrm rot="-5400000">
        <a:off x="3786378" y="3999953"/>
        <a:ext cx="6695356" cy="665127"/>
      </dsp:txXfrm>
    </dsp:sp>
    <dsp:sp modelId="{651B9173-56B5-4A59-9E25-2695553A3862}">
      <dsp:nvSpPr>
        <dsp:cNvPr id="0" name=""/>
        <dsp:cNvSpPr/>
      </dsp:nvSpPr>
      <dsp:spPr>
        <a:xfrm>
          <a:off x="0" y="3871835"/>
          <a:ext cx="3786378" cy="9213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Melody McCune – Pitt, Greene, Craven</a:t>
          </a:r>
        </a:p>
      </dsp:txBody>
      <dsp:txXfrm>
        <a:off x="44977" y="3916812"/>
        <a:ext cx="3696424" cy="83140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F6B22-ED4B-4D5D-A75E-9F53857284BA}" type="datetimeFigureOut">
              <a:t>6/18/2024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EDFAE1-D93A-4FE3-BEBC-847785E3972D}" type="slidenum">
              <a:t>‹#›</a:t>
            </a:fld>
            <a:endParaRPr lang="en-US"/>
          </a:p>
        </p:txBody>
      </p:sp>
    </p:spTree>
    <p:extLst>
      <p:ext uri="{BB962C8B-B14F-4D97-AF65-F5344CB8AC3E}">
        <p14:creationId xmlns:p14="http://schemas.microsoft.com/office/powerpoint/2010/main" val="3251463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458788"/>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09614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Gail and Tonya talk about programs working together</a:t>
            </a:r>
          </a:p>
        </p:txBody>
      </p:sp>
      <p:sp>
        <p:nvSpPr>
          <p:cNvPr id="4" name="Slide Number Placeholder 3"/>
          <p:cNvSpPr>
            <a:spLocks noGrp="1"/>
          </p:cNvSpPr>
          <p:nvPr>
            <p:ph type="sldNum" sz="quarter" idx="5"/>
          </p:nvPr>
        </p:nvSpPr>
        <p:spPr/>
        <p:txBody>
          <a:bodyPr/>
          <a:lstStyle/>
          <a:p>
            <a:fld id="{10EDFAE1-D93A-4FE3-BEBC-847785E3972D}" type="slidenum">
              <a:rPr lang="en-US"/>
              <a:t>2</a:t>
            </a:fld>
            <a:endParaRPr lang="en-US"/>
          </a:p>
        </p:txBody>
      </p:sp>
    </p:spTree>
    <p:extLst>
      <p:ext uri="{BB962C8B-B14F-4D97-AF65-F5344CB8AC3E}">
        <p14:creationId xmlns:p14="http://schemas.microsoft.com/office/powerpoint/2010/main" val="1963794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Tonya cover this slide?</a:t>
            </a:r>
          </a:p>
        </p:txBody>
      </p:sp>
      <p:sp>
        <p:nvSpPr>
          <p:cNvPr id="4" name="Slide Number Placeholder 3"/>
          <p:cNvSpPr>
            <a:spLocks noGrp="1"/>
          </p:cNvSpPr>
          <p:nvPr>
            <p:ph type="sldNum" sz="quarter" idx="5"/>
          </p:nvPr>
        </p:nvSpPr>
        <p:spPr/>
        <p:txBody>
          <a:bodyPr/>
          <a:lstStyle/>
          <a:p>
            <a:fld id="{10EDFAE1-D93A-4FE3-BEBC-847785E3972D}" type="slidenum">
              <a:rPr lang="en-US"/>
              <a:t>3</a:t>
            </a:fld>
            <a:endParaRPr lang="en-US"/>
          </a:p>
        </p:txBody>
      </p:sp>
    </p:spTree>
    <p:extLst>
      <p:ext uri="{BB962C8B-B14F-4D97-AF65-F5344CB8AC3E}">
        <p14:creationId xmlns:p14="http://schemas.microsoft.com/office/powerpoint/2010/main" val="625424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Gail cover this slide?</a:t>
            </a:r>
          </a:p>
        </p:txBody>
      </p:sp>
      <p:sp>
        <p:nvSpPr>
          <p:cNvPr id="4" name="Slide Number Placeholder 3"/>
          <p:cNvSpPr>
            <a:spLocks noGrp="1"/>
          </p:cNvSpPr>
          <p:nvPr>
            <p:ph type="sldNum" sz="quarter" idx="5"/>
          </p:nvPr>
        </p:nvSpPr>
        <p:spPr/>
        <p:txBody>
          <a:bodyPr/>
          <a:lstStyle/>
          <a:p>
            <a:fld id="{10EDFAE1-D93A-4FE3-BEBC-847785E3972D}" type="slidenum">
              <a:rPr lang="en-US"/>
              <a:t>4</a:t>
            </a:fld>
            <a:endParaRPr lang="en-US"/>
          </a:p>
        </p:txBody>
      </p:sp>
    </p:spTree>
    <p:extLst>
      <p:ext uri="{BB962C8B-B14F-4D97-AF65-F5344CB8AC3E}">
        <p14:creationId xmlns:p14="http://schemas.microsoft.com/office/powerpoint/2010/main" val="143309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Gail then goes</a:t>
            </a:r>
          </a:p>
        </p:txBody>
      </p:sp>
      <p:sp>
        <p:nvSpPr>
          <p:cNvPr id="4" name="Slide Number Placeholder 3"/>
          <p:cNvSpPr>
            <a:spLocks noGrp="1"/>
          </p:cNvSpPr>
          <p:nvPr>
            <p:ph type="sldNum" sz="quarter" idx="5"/>
          </p:nvPr>
        </p:nvSpPr>
        <p:spPr/>
        <p:txBody>
          <a:bodyPr/>
          <a:lstStyle/>
          <a:p>
            <a:fld id="{10EDFAE1-D93A-4FE3-BEBC-847785E3972D}" type="slidenum">
              <a:rPr lang="en-US"/>
              <a:t>5</a:t>
            </a:fld>
            <a:endParaRPr lang="en-US"/>
          </a:p>
        </p:txBody>
      </p:sp>
    </p:spTree>
    <p:extLst>
      <p:ext uri="{BB962C8B-B14F-4D97-AF65-F5344CB8AC3E}">
        <p14:creationId xmlns:p14="http://schemas.microsoft.com/office/powerpoint/2010/main" val="78547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Map was updated in Jan 2024 – Ginger has gone on to other opportunities</a:t>
            </a:r>
          </a:p>
        </p:txBody>
      </p:sp>
      <p:sp>
        <p:nvSpPr>
          <p:cNvPr id="4" name="Slide Number Placeholder 3"/>
          <p:cNvSpPr>
            <a:spLocks noGrp="1"/>
          </p:cNvSpPr>
          <p:nvPr>
            <p:ph type="sldNum" sz="quarter" idx="5"/>
          </p:nvPr>
        </p:nvSpPr>
        <p:spPr/>
        <p:txBody>
          <a:bodyPr/>
          <a:lstStyle/>
          <a:p>
            <a:fld id="{5FEEC05D-EFB7-423C-954A-A6A4A50E136A}" type="slidenum">
              <a:rPr lang="en-US" smtClean="0"/>
              <a:t>9</a:t>
            </a:fld>
            <a:endParaRPr lang="en-US"/>
          </a:p>
        </p:txBody>
      </p:sp>
    </p:spTree>
    <p:extLst>
      <p:ext uri="{BB962C8B-B14F-4D97-AF65-F5344CB8AC3E}">
        <p14:creationId xmlns:p14="http://schemas.microsoft.com/office/powerpoint/2010/main" val="2670546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a:t>Example of both pages</a:t>
            </a:r>
          </a:p>
        </p:txBody>
      </p:sp>
      <p:sp>
        <p:nvSpPr>
          <p:cNvPr id="4" name="Slide Number Placeholder 3"/>
          <p:cNvSpPr>
            <a:spLocks noGrp="1"/>
          </p:cNvSpPr>
          <p:nvPr>
            <p:ph type="sldNum" sz="quarter" idx="5"/>
          </p:nvPr>
        </p:nvSpPr>
        <p:spPr/>
        <p:txBody>
          <a:bodyPr/>
          <a:lstStyle/>
          <a:p>
            <a:fld id="{DBCC7D24-0DC9-4E9C-89C0-35D79A09D337}" type="slidenum">
              <a:rPr lang="en-US" smtClean="0"/>
              <a:t>13</a:t>
            </a:fld>
            <a:endParaRPr lang="en-US"/>
          </a:p>
        </p:txBody>
      </p:sp>
    </p:spTree>
    <p:extLst>
      <p:ext uri="{BB962C8B-B14F-4D97-AF65-F5344CB8AC3E}">
        <p14:creationId xmlns:p14="http://schemas.microsoft.com/office/powerpoint/2010/main" val="759797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19292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50785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61269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938" y="1828801"/>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Franklin Gothic Demi Cond" panose="020B0706030402020204" pitchFamily="34" charset="0"/>
              <a:ea typeface="+mn-ea"/>
              <a:cs typeface="+mn-cs"/>
            </a:endParaRPr>
          </a:p>
        </p:txBody>
      </p:sp>
    </p:spTree>
    <p:extLst>
      <p:ext uri="{BB962C8B-B14F-4D97-AF65-F5344CB8AC3E}">
        <p14:creationId xmlns:p14="http://schemas.microsoft.com/office/powerpoint/2010/main" val="623344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F497D">
                  <a:lumMod val="75000"/>
                </a:srgbClr>
              </a:solidFill>
              <a:effectLst/>
              <a:uLnTx/>
              <a:uFillTx/>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7794" y="6188013"/>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027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770491" y="1097280"/>
            <a:ext cx="10050448"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1770493" y="6155643"/>
            <a:ext cx="947588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1" y="6603788"/>
            <a:ext cx="752131"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1770492" y="457200"/>
            <a:ext cx="10050448"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631093" cy="6858000"/>
          </a:xfrm>
          <a:prstGeom prst="rect">
            <a:avLst/>
          </a:prstGeom>
        </p:spPr>
      </p:pic>
    </p:spTree>
    <p:extLst>
      <p:ext uri="{BB962C8B-B14F-4D97-AF65-F5344CB8AC3E}">
        <p14:creationId xmlns:p14="http://schemas.microsoft.com/office/powerpoint/2010/main" val="160789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2867" y="1913840"/>
            <a:ext cx="11418072"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02867" y="6155643"/>
            <a:ext cx="1076532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1"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402867" y="1273757"/>
            <a:ext cx="11418072"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12192000" cy="1119096"/>
          </a:xfrm>
          <a:prstGeom prst="rect">
            <a:avLst/>
          </a:prstGeom>
        </p:spPr>
      </p:pic>
    </p:spTree>
    <p:extLst>
      <p:ext uri="{BB962C8B-B14F-4D97-AF65-F5344CB8AC3E}">
        <p14:creationId xmlns:p14="http://schemas.microsoft.com/office/powerpoint/2010/main" val="2084542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9" name="Straight Connector 8"/>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FEA42CBB-666D-E101-5CCF-B1E55583BD4E}"/>
              </a:ext>
            </a:extLst>
          </p:cNvPr>
          <p:cNvSpPr txBox="1">
            <a:spLocks/>
          </p:cNvSpPr>
          <p:nvPr userDrawn="1"/>
        </p:nvSpPr>
        <p:spPr>
          <a:xfrm>
            <a:off x="752475" y="6556377"/>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endParaRPr>
          </a:p>
        </p:txBody>
      </p:sp>
    </p:spTree>
    <p:extLst>
      <p:ext uri="{BB962C8B-B14F-4D97-AF65-F5344CB8AC3E}">
        <p14:creationId xmlns:p14="http://schemas.microsoft.com/office/powerpoint/2010/main" val="2340515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1620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9625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03379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5446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57278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11690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2635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1135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763939518"/>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cc02.safelinks.protection.outlook.com/?url=https%3A%2F%2Fwicws.dph.ncdhhs.gov%2Fprovpart%2Fpubmanbro.htm&amp;data=05%7C02%7Cgerri.mattson%40dhhs.nc.gov%7C9095716061b84eb693f208dc8bc17679%7C7a7681dcb9d0449a85c3ecc26cd7ed19%7C0%7C0%7C638538910233094124%7CUnknown%7CTWFpbGZsb3d8eyJWIjoiMC4wLjAwMDAiLCJQIjoiV2luMzIiLCJBTiI6Ik1haWwiLCJXVCI6Mn0%3D%7C0%7C%7C%7C&amp;sdata=D57yD8L5KN1Ouz3PqPisd8yl%2Fd8aAm6ZgcXKKzNLMgM%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gcc02.safelinks.protection.outlook.com/?url=https%3A%2F%2Fwww.nctracks.nc.gov%2Fcontent%2Fpublic%2Fproviders%2Fprovider-communications%2F2022-Announcements0%2FReminder-of-User-Types-and-Roles-in-NCTracks.html&amp;data=05%7C02%7Cgerri.mattson%40dhhs.nc.gov%7Ce22cf96457b446a1bc1108dc898aa6f4%7C7a7681dcb9d0449a85c3ecc26cd7ed19%7C0%7C0%7C638536475799744963%7CUnknown%7CTWFpbGZsb3d8eyJWIjoiMC4wLjAwMDAiLCJQIjoiV2luMzIiLCJBTiI6Ik1haWwiLCJXVCI6Mn0%3D%7C0%7C%7C%7C&amp;sdata=Cv3ok12zpFJodVDvQACoXpYYs6RcDRbv%2FbodQHmvNOk%3D&amp;reserved=0"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medicaid.ncdhhs.gov/care-management/care-management-risk-children-cmarc"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surveygizmolibrary.s3.amazonaws.com/library/12181/CHNCMap.pdf"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74A732-C2F3-DD3A-F2BA-A4888458A3E6}"/>
              </a:ext>
            </a:extLst>
          </p:cNvPr>
          <p:cNvSpPr>
            <a:spLocks noGrp="1"/>
          </p:cNvSpPr>
          <p:nvPr>
            <p:ph type="body" sz="quarter" idx="10"/>
          </p:nvPr>
        </p:nvSpPr>
        <p:spPr>
          <a:xfrm>
            <a:off x="4146457" y="3229063"/>
            <a:ext cx="6609335" cy="2020824"/>
          </a:xfrm>
        </p:spPr>
        <p:txBody>
          <a:bodyPr/>
          <a:lstStyle/>
          <a:p>
            <a:r>
              <a:rPr lang="en-US" sz="4000">
                <a:solidFill>
                  <a:srgbClr val="002060"/>
                </a:solidFill>
                <a:latin typeface="Arial"/>
                <a:cs typeface="Arial"/>
              </a:rPr>
              <a:t>CMARC and CMHRP Updates</a:t>
            </a:r>
          </a:p>
          <a:p>
            <a:endParaRPr lang="en-US" sz="4000">
              <a:solidFill>
                <a:srgbClr val="002060"/>
              </a:solidFill>
            </a:endParaRPr>
          </a:p>
          <a:p>
            <a:r>
              <a:rPr lang="en-US" sz="2800">
                <a:solidFill>
                  <a:srgbClr val="002060"/>
                </a:solidFill>
                <a:latin typeface="Arial"/>
                <a:cs typeface="Arial"/>
              </a:rPr>
              <a:t>Tonya Dennis, MSW, LCSW</a:t>
            </a:r>
            <a:endParaRPr lang="en-US" sz="1400">
              <a:solidFill>
                <a:srgbClr val="000000"/>
              </a:solidFill>
            </a:endParaRPr>
          </a:p>
          <a:p>
            <a:r>
              <a:rPr lang="en-US" sz="1400" b="0">
                <a:solidFill>
                  <a:srgbClr val="000000"/>
                </a:solidFill>
                <a:latin typeface="Arial"/>
                <a:cs typeface="Arial"/>
              </a:rPr>
              <a:t>Care Management for High-Risk Pregnancies Program Manager </a:t>
            </a:r>
            <a:endParaRPr lang="en-US" sz="1400">
              <a:solidFill>
                <a:srgbClr val="000000"/>
              </a:solidFill>
            </a:endParaRPr>
          </a:p>
          <a:p>
            <a:r>
              <a:rPr lang="en-US" sz="1400" b="0">
                <a:solidFill>
                  <a:srgbClr val="000000"/>
                </a:solidFill>
                <a:latin typeface="Arial"/>
                <a:cs typeface="Arial"/>
              </a:rPr>
              <a:t>Maternal Health Branch- </a:t>
            </a:r>
            <a:r>
              <a:rPr lang="en-US" sz="1400" b="0">
                <a:solidFill>
                  <a:srgbClr val="2F5496"/>
                </a:solidFill>
                <a:latin typeface="Arial"/>
                <a:cs typeface="Arial"/>
                <a:hlinkClick r:id="rId3"/>
              </a:rPr>
              <a:t>Women, Infant and Community Wellness Section</a:t>
            </a:r>
            <a:r>
              <a:rPr lang="en-US" sz="1400" b="0">
                <a:solidFill>
                  <a:srgbClr val="000000"/>
                </a:solidFill>
                <a:latin typeface="Arial"/>
                <a:cs typeface="Arial"/>
              </a:rPr>
              <a:t> </a:t>
            </a:r>
            <a:endParaRPr lang="en-US" sz="1400"/>
          </a:p>
          <a:p>
            <a:r>
              <a:rPr lang="en-US" sz="1400" b="0">
                <a:solidFill>
                  <a:srgbClr val="000000"/>
                </a:solidFill>
                <a:latin typeface="Arial"/>
                <a:cs typeface="Arial"/>
              </a:rPr>
              <a:t>Division of Public Health- North Carolina Department of Health and Human Services</a:t>
            </a:r>
            <a:endParaRPr lang="en-US" sz="1400"/>
          </a:p>
          <a:p>
            <a:r>
              <a:rPr lang="en-US" sz="2800">
                <a:solidFill>
                  <a:srgbClr val="002060"/>
                </a:solidFill>
                <a:latin typeface="Arial"/>
                <a:cs typeface="Arial"/>
              </a:rPr>
              <a:t>Gail Lamb</a:t>
            </a:r>
            <a:endParaRPr lang="en-US" sz="2800">
              <a:solidFill>
                <a:srgbClr val="002060"/>
              </a:solidFill>
            </a:endParaRPr>
          </a:p>
          <a:p>
            <a:r>
              <a:rPr lang="en-US" sz="1400" b="0">
                <a:solidFill>
                  <a:srgbClr val="002060"/>
                </a:solidFill>
                <a:latin typeface="Arial"/>
                <a:cs typeface="Arial"/>
              </a:rPr>
              <a:t>Interim CMARC Program Manager </a:t>
            </a:r>
            <a:endParaRPr lang="en-US" sz="1400"/>
          </a:p>
          <a:p>
            <a:r>
              <a:rPr lang="en-US" sz="1400" b="0">
                <a:solidFill>
                  <a:srgbClr val="002060"/>
                </a:solidFill>
                <a:latin typeface="Arial"/>
                <a:cs typeface="Arial"/>
              </a:rPr>
              <a:t>School, Adolescent, and Child Health Unit</a:t>
            </a:r>
            <a:endParaRPr lang="en-US" sz="1400">
              <a:latin typeface="Arial"/>
              <a:cs typeface="Arial"/>
            </a:endParaRPr>
          </a:p>
          <a:p>
            <a:r>
              <a:rPr lang="en-US" sz="1400" b="0">
                <a:solidFill>
                  <a:srgbClr val="002060"/>
                </a:solidFill>
                <a:latin typeface="Arial"/>
                <a:cs typeface="Arial"/>
              </a:rPr>
              <a:t>Whole Child Health Section</a:t>
            </a:r>
            <a:endParaRPr lang="en-US" sz="1400">
              <a:latin typeface="Arial"/>
              <a:cs typeface="Arial"/>
            </a:endParaRPr>
          </a:p>
          <a:p>
            <a:r>
              <a:rPr lang="en-US" sz="1400" b="0">
                <a:solidFill>
                  <a:srgbClr val="002060"/>
                </a:solidFill>
                <a:latin typeface="Arial"/>
                <a:cs typeface="Arial"/>
              </a:rPr>
              <a:t>Division of Child and Family Well-Being</a:t>
            </a:r>
            <a:endParaRPr lang="en-US" sz="1400">
              <a:latin typeface="Arial"/>
              <a:cs typeface="Arial"/>
            </a:endParaRPr>
          </a:p>
          <a:p>
            <a:endParaRPr lang="en-US" sz="2800">
              <a:solidFill>
                <a:srgbClr val="002060"/>
              </a:solidFill>
            </a:endParaRPr>
          </a:p>
          <a:p>
            <a:endParaRPr lang="en-US" sz="4000">
              <a:solidFill>
                <a:srgbClr val="002060"/>
              </a:solidFill>
            </a:endParaRPr>
          </a:p>
          <a:p>
            <a:endParaRPr lang="en-US" sz="4000">
              <a:solidFill>
                <a:srgbClr val="002060"/>
              </a:solidFill>
            </a:endParaRPr>
          </a:p>
        </p:txBody>
      </p:sp>
      <p:sp>
        <p:nvSpPr>
          <p:cNvPr id="3" name="Text Placeholder 2">
            <a:extLst>
              <a:ext uri="{FF2B5EF4-FFF2-40B4-BE49-F238E27FC236}">
                <a16:creationId xmlns:a16="http://schemas.microsoft.com/office/drawing/2014/main" id="{521EB868-2D75-D1B6-473F-5FAFA9CA1C7A}"/>
              </a:ext>
            </a:extLst>
          </p:cNvPr>
          <p:cNvSpPr>
            <a:spLocks noGrp="1"/>
          </p:cNvSpPr>
          <p:nvPr>
            <p:ph type="body" sz="quarter" idx="11"/>
          </p:nvPr>
        </p:nvSpPr>
        <p:spPr>
          <a:xfrm>
            <a:off x="4292593" y="4784190"/>
            <a:ext cx="5774267" cy="948752"/>
          </a:xfrm>
        </p:spPr>
        <p:txBody>
          <a:bodyPr/>
          <a:lstStyle/>
          <a:p>
            <a:endParaRPr lang="en-US" sz="2000">
              <a:latin typeface="Arial"/>
              <a:cs typeface="Arial"/>
            </a:endParaRPr>
          </a:p>
          <a:p>
            <a:endParaRPr lang="en-US" sz="2000">
              <a:latin typeface="Arial"/>
              <a:cs typeface="Arial"/>
            </a:endParaRPr>
          </a:p>
          <a:p>
            <a:endParaRPr lang="en-US" sz="1800" b="0">
              <a:latin typeface="Arial"/>
              <a:cs typeface="Arial"/>
            </a:endParaRPr>
          </a:p>
          <a:p>
            <a:endParaRPr lang="en-US" sz="1800" b="0"/>
          </a:p>
          <a:p>
            <a:endParaRPr lang="en-US"/>
          </a:p>
        </p:txBody>
      </p:sp>
      <p:sp>
        <p:nvSpPr>
          <p:cNvPr id="4" name="Text Placeholder 3">
            <a:extLst>
              <a:ext uri="{FF2B5EF4-FFF2-40B4-BE49-F238E27FC236}">
                <a16:creationId xmlns:a16="http://schemas.microsoft.com/office/drawing/2014/main" id="{5A9568EF-ACB2-9A39-8F25-B2A7A868A2BA}"/>
              </a:ext>
            </a:extLst>
          </p:cNvPr>
          <p:cNvSpPr>
            <a:spLocks noGrp="1"/>
          </p:cNvSpPr>
          <p:nvPr>
            <p:ph type="body" sz="quarter" idx="12"/>
          </p:nvPr>
        </p:nvSpPr>
        <p:spPr>
          <a:xfrm>
            <a:off x="4146458" y="6040033"/>
            <a:ext cx="5774267" cy="488226"/>
          </a:xfrm>
        </p:spPr>
        <p:txBody>
          <a:bodyPr/>
          <a:lstStyle/>
          <a:p>
            <a:r>
              <a:rPr lang="en-US"/>
              <a:t>June 2024</a:t>
            </a:r>
          </a:p>
        </p:txBody>
      </p:sp>
    </p:spTree>
    <p:extLst>
      <p:ext uri="{BB962C8B-B14F-4D97-AF65-F5344CB8AC3E}">
        <p14:creationId xmlns:p14="http://schemas.microsoft.com/office/powerpoint/2010/main" val="4130698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Text Placeholder 71">
            <a:extLst>
              <a:ext uri="{FF2B5EF4-FFF2-40B4-BE49-F238E27FC236}">
                <a16:creationId xmlns:a16="http://schemas.microsoft.com/office/drawing/2014/main" id="{BE7BE645-3B7A-4CAB-16A7-7D0C83F0636A}"/>
              </a:ext>
            </a:extLst>
          </p:cNvPr>
          <p:cNvSpPr>
            <a:spLocks noGrp="1"/>
          </p:cNvSpPr>
          <p:nvPr>
            <p:ph type="body" sz="quarter" idx="11"/>
          </p:nvPr>
        </p:nvSpPr>
        <p:spPr/>
        <p:txBody>
          <a:bodyPr/>
          <a:lstStyle/>
          <a:p>
            <a:endParaRPr lang="en-US"/>
          </a:p>
        </p:txBody>
      </p:sp>
      <p:sp>
        <p:nvSpPr>
          <p:cNvPr id="2" name="Title 1">
            <a:extLst>
              <a:ext uri="{FF2B5EF4-FFF2-40B4-BE49-F238E27FC236}">
                <a16:creationId xmlns:a16="http://schemas.microsoft.com/office/drawing/2014/main" id="{5843F0B2-ABD6-3555-1F97-1A5688F2E3E9}"/>
              </a:ext>
            </a:extLst>
          </p:cNvPr>
          <p:cNvSpPr>
            <a:spLocks noGrp="1"/>
          </p:cNvSpPr>
          <p:nvPr>
            <p:ph type="title"/>
          </p:nvPr>
        </p:nvSpPr>
        <p:spPr/>
        <p:txBody>
          <a:bodyPr/>
          <a:lstStyle/>
          <a:p>
            <a:r>
              <a:rPr lang="en-US" sz="2800" u="sng">
                <a:latin typeface="Arial"/>
                <a:cs typeface="Arial"/>
              </a:rPr>
              <a:t>Temporary</a:t>
            </a:r>
            <a:r>
              <a:rPr lang="en-US" sz="2800">
                <a:latin typeface="Arial"/>
                <a:cs typeface="Arial"/>
              </a:rPr>
              <a:t> Coverage Plan CMARC (and Child Health): 4/24/24 thru 7/26/24 for Lynette Robinson's Region</a:t>
            </a:r>
          </a:p>
        </p:txBody>
      </p:sp>
      <p:graphicFrame>
        <p:nvGraphicFramePr>
          <p:cNvPr id="10" name="Text Placeholder 2">
            <a:extLst>
              <a:ext uri="{FF2B5EF4-FFF2-40B4-BE49-F238E27FC236}">
                <a16:creationId xmlns:a16="http://schemas.microsoft.com/office/drawing/2014/main" id="{3EF5683D-65D8-8B51-E4A4-888626DB5223}"/>
              </a:ext>
            </a:extLst>
          </p:cNvPr>
          <p:cNvGraphicFramePr/>
          <p:nvPr>
            <p:extLst>
              <p:ext uri="{D42A27DB-BD31-4B8C-83A1-F6EECF244321}">
                <p14:modId xmlns:p14="http://schemas.microsoft.com/office/powerpoint/2010/main" val="2843794038"/>
              </p:ext>
            </p:extLst>
          </p:nvPr>
        </p:nvGraphicFramePr>
        <p:xfrm>
          <a:off x="1673268" y="1687883"/>
          <a:ext cx="10517717" cy="4795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5130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E1741F-8EDF-F9D5-44CB-BF3D78E399C3}"/>
              </a:ext>
            </a:extLst>
          </p:cNvPr>
          <p:cNvSpPr>
            <a:spLocks noGrp="1"/>
          </p:cNvSpPr>
          <p:nvPr>
            <p:ph type="body" sz="quarter" idx="10"/>
          </p:nvPr>
        </p:nvSpPr>
        <p:spPr/>
        <p:txBody>
          <a:bodyPr vert="horz" lIns="91440" tIns="45720" rIns="91440" bIns="45720" rtlCol="0" anchor="t">
            <a:noAutofit/>
          </a:bodyPr>
          <a:lstStyle/>
          <a:p>
            <a:r>
              <a:rPr lang="en-US" sz="2400">
                <a:latin typeface="Arial"/>
                <a:cs typeface="Arial"/>
              </a:rPr>
              <a:t>Quarterly Statewide Training Webinar released on June 12</a:t>
            </a:r>
          </a:p>
          <a:p>
            <a:pPr marL="575945" lvl="1" indent="-233045"/>
            <a:r>
              <a:rPr lang="en-US" sz="2000">
                <a:latin typeface="Arial"/>
                <a:cs typeface="Arial"/>
              </a:rPr>
              <a:t>Webinar topics included:</a:t>
            </a:r>
            <a:endParaRPr lang="en-US" sz="2000"/>
          </a:p>
          <a:p>
            <a:pPr marL="972820" lvl="2"/>
            <a:r>
              <a:rPr lang="en-US" sz="1800">
                <a:latin typeface="Arial"/>
                <a:cs typeface="Arial"/>
              </a:rPr>
              <a:t>Medicaid Expansion update</a:t>
            </a:r>
          </a:p>
          <a:p>
            <a:pPr marL="972820" lvl="2"/>
            <a:r>
              <a:rPr lang="en-US" sz="1800">
                <a:latin typeface="Arial"/>
                <a:cs typeface="Arial"/>
              </a:rPr>
              <a:t>Tailored Plans update</a:t>
            </a:r>
          </a:p>
          <a:p>
            <a:pPr marL="972820" lvl="2"/>
            <a:r>
              <a:rPr lang="en-US" sz="1800">
                <a:latin typeface="Arial"/>
                <a:cs typeface="Arial"/>
              </a:rPr>
              <a:t>Maternal Mental Health Report Card</a:t>
            </a:r>
          </a:p>
          <a:p>
            <a:pPr marL="972820" lvl="2"/>
            <a:r>
              <a:rPr lang="en-US" sz="1800">
                <a:latin typeface="Arial"/>
                <a:cs typeface="Arial"/>
              </a:rPr>
              <a:t>2022 Infant Mortality rates</a:t>
            </a:r>
          </a:p>
          <a:p>
            <a:pPr marL="972820" lvl="2"/>
            <a:r>
              <a:rPr lang="en-US" sz="1800">
                <a:latin typeface="Arial"/>
                <a:cs typeface="Arial"/>
              </a:rPr>
              <a:t>CM tools for navigating CI reports to manage caseloads</a:t>
            </a:r>
          </a:p>
          <a:p>
            <a:pPr marL="972820" lvl="2"/>
            <a:r>
              <a:rPr lang="en-US" sz="1800">
                <a:latin typeface="Arial"/>
                <a:cs typeface="Arial"/>
              </a:rPr>
              <a:t>CMHRP Program updates and reminders </a:t>
            </a:r>
          </a:p>
          <a:p>
            <a:pPr lvl="3"/>
            <a:r>
              <a:rPr lang="en-US">
                <a:latin typeface="Arial"/>
                <a:cs typeface="Arial"/>
              </a:rPr>
              <a:t>Info on rise in Pertussis</a:t>
            </a:r>
            <a:endParaRPr lang="en-US">
              <a:latin typeface="Arial" panose="020B0604020202020204" pitchFamily="34" charset="0"/>
              <a:cs typeface="Arial" panose="020B0604020202020204" pitchFamily="34" charset="0"/>
            </a:endParaRPr>
          </a:p>
          <a:p>
            <a:pPr lvl="3"/>
            <a:r>
              <a:rPr lang="en-US">
                <a:latin typeface="Arial"/>
                <a:cs typeface="Arial"/>
              </a:rPr>
              <a:t>Documentation</a:t>
            </a:r>
          </a:p>
          <a:p>
            <a:pPr marL="972820" lvl="2"/>
            <a:r>
              <a:rPr lang="en-US" sz="1800">
                <a:latin typeface="Arial"/>
                <a:cs typeface="Arial"/>
              </a:rPr>
              <a:t>Program Resources</a:t>
            </a:r>
            <a:endParaRPr lang="en-US" sz="1800"/>
          </a:p>
          <a:p>
            <a:pPr lvl="3"/>
            <a:r>
              <a:rPr lang="en-US" b="1">
                <a:latin typeface="Arial"/>
                <a:cs typeface="Arial"/>
              </a:rPr>
              <a:t>Maternal Mental Pathway and others </a:t>
            </a:r>
          </a:p>
          <a:p>
            <a:pPr marL="972820" lvl="2"/>
            <a:r>
              <a:rPr lang="en-US" sz="1800">
                <a:latin typeface="Arial"/>
                <a:cs typeface="Arial"/>
              </a:rPr>
              <a:t>CM success stories and other local celebrations!</a:t>
            </a:r>
            <a:endParaRPr lang="en-US" sz="1800"/>
          </a:p>
        </p:txBody>
      </p:sp>
      <p:sp>
        <p:nvSpPr>
          <p:cNvPr id="2" name="Title 1">
            <a:extLst>
              <a:ext uri="{FF2B5EF4-FFF2-40B4-BE49-F238E27FC236}">
                <a16:creationId xmlns:a16="http://schemas.microsoft.com/office/drawing/2014/main" id="{8999865B-54FF-4E7F-A01D-BF21AB535008}"/>
              </a:ext>
            </a:extLst>
          </p:cNvPr>
          <p:cNvSpPr>
            <a:spLocks noGrp="1"/>
          </p:cNvSpPr>
          <p:nvPr>
            <p:ph type="title"/>
          </p:nvPr>
        </p:nvSpPr>
        <p:spPr>
          <a:xfrm>
            <a:off x="392429" y="1158935"/>
            <a:ext cx="11418072" cy="548640"/>
          </a:xfrm>
        </p:spPr>
        <p:txBody>
          <a:bodyPr/>
          <a:lstStyle/>
          <a:p>
            <a:r>
              <a:rPr lang="en-US" sz="4000">
                <a:latin typeface="Arial"/>
                <a:cs typeface="Arial"/>
              </a:rPr>
              <a:t>CMHRP Updates </a:t>
            </a:r>
            <a:endParaRPr lang="en-US" sz="4000"/>
          </a:p>
        </p:txBody>
      </p:sp>
    </p:spTree>
    <p:extLst>
      <p:ext uri="{BB962C8B-B14F-4D97-AF65-F5344CB8AC3E}">
        <p14:creationId xmlns:p14="http://schemas.microsoft.com/office/powerpoint/2010/main" val="1155122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E1741F-8EDF-F9D5-44CB-BF3D78E399C3}"/>
              </a:ext>
            </a:extLst>
          </p:cNvPr>
          <p:cNvSpPr>
            <a:spLocks noGrp="1"/>
          </p:cNvSpPr>
          <p:nvPr>
            <p:ph type="body" sz="quarter" idx="10"/>
          </p:nvPr>
        </p:nvSpPr>
        <p:spPr/>
        <p:txBody>
          <a:bodyPr vert="horz" lIns="91440" tIns="45720" rIns="91440" bIns="45720" rtlCol="0" anchor="t">
            <a:noAutofit/>
          </a:bodyPr>
          <a:lstStyle/>
          <a:p>
            <a:endParaRPr lang="en-US" sz="2400">
              <a:latin typeface="Arial"/>
              <a:cs typeface="Arial"/>
            </a:endParaRPr>
          </a:p>
          <a:p>
            <a:r>
              <a:rPr lang="en-US">
                <a:latin typeface="Arial"/>
                <a:cs typeface="Arial"/>
              </a:rPr>
              <a:t>Bi-monthly Program Update will be released on June 21</a:t>
            </a:r>
            <a:endParaRPr lang="en-US"/>
          </a:p>
          <a:p>
            <a:r>
              <a:rPr lang="en-US" sz="2000">
                <a:latin typeface="Arial"/>
                <a:cs typeface="Arial"/>
              </a:rPr>
              <a:t>"Newsletter style" program update will contain info on: </a:t>
            </a:r>
            <a:endParaRPr lang="en-US"/>
          </a:p>
          <a:p>
            <a:pPr marL="575945" lvl="1" indent="-233045">
              <a:buFont typeface="Franklin Gothic Medium" panose="020B0604020202020204" pitchFamily="34" charset="0"/>
              <a:buChar char="−"/>
            </a:pPr>
            <a:r>
              <a:rPr lang="en-US" sz="2000">
                <a:latin typeface="Arial"/>
                <a:cs typeface="Arial"/>
              </a:rPr>
              <a:t>Medicaid Managed Care </a:t>
            </a:r>
          </a:p>
          <a:p>
            <a:pPr marL="575945" lvl="1" indent="-233045">
              <a:buFont typeface="Franklin Gothic Medium" panose="020B0604020202020204" pitchFamily="34" charset="0"/>
              <a:buChar char="−"/>
            </a:pPr>
            <a:r>
              <a:rPr lang="en-US" sz="2000">
                <a:latin typeface="Arial"/>
                <a:cs typeface="Arial"/>
              </a:rPr>
              <a:t>Documentation guidance </a:t>
            </a:r>
          </a:p>
          <a:p>
            <a:pPr marL="575945" lvl="1" indent="-233045">
              <a:buFont typeface="Franklin Gothic Medium" panose="020B0604020202020204" pitchFamily="34" charset="0"/>
              <a:buChar char="−"/>
            </a:pPr>
            <a:r>
              <a:rPr lang="en-US" sz="2000">
                <a:latin typeface="Arial"/>
                <a:cs typeface="Arial"/>
              </a:rPr>
              <a:t>Reiteration of important highlights from the June webinar </a:t>
            </a:r>
          </a:p>
          <a:p>
            <a:pPr marL="575945" lvl="1" indent="-233045">
              <a:buFont typeface="Franklin Gothic Medium" panose="020B0604020202020204" pitchFamily="34" charset="0"/>
              <a:buChar char="−"/>
            </a:pPr>
            <a:r>
              <a:rPr lang="en-US" sz="2000">
                <a:latin typeface="Arial"/>
                <a:cs typeface="Arial"/>
              </a:rPr>
              <a:t>Updates to program guidance documents </a:t>
            </a:r>
          </a:p>
          <a:p>
            <a:pPr marL="575945" lvl="1" indent="-233045">
              <a:buFont typeface="Franklin Gothic Medium" panose="020B0604020202020204" pitchFamily="34" charset="0"/>
              <a:buChar char="−"/>
            </a:pPr>
            <a:r>
              <a:rPr lang="en-US" sz="2000">
                <a:latin typeface="Arial"/>
                <a:cs typeface="Arial"/>
              </a:rPr>
              <a:t>Update on advocacy regarding the recent "closing the loop" barrier</a:t>
            </a:r>
          </a:p>
          <a:p>
            <a:pPr marL="575945" lvl="1" indent="-233045">
              <a:buFont typeface="Franklin Gothic Medium" panose="020B0604020202020204" pitchFamily="34" charset="0"/>
              <a:buChar char="−"/>
            </a:pPr>
            <a:r>
              <a:rPr lang="en-US" sz="2000">
                <a:latin typeface="Arial"/>
                <a:cs typeface="Arial"/>
              </a:rPr>
              <a:t>Training opportunities </a:t>
            </a:r>
          </a:p>
        </p:txBody>
      </p:sp>
      <p:sp>
        <p:nvSpPr>
          <p:cNvPr id="4" name="Text Placeholder 3">
            <a:extLst>
              <a:ext uri="{FF2B5EF4-FFF2-40B4-BE49-F238E27FC236}">
                <a16:creationId xmlns:a16="http://schemas.microsoft.com/office/drawing/2014/main" id="{A83AD796-EE52-9123-75C7-BC6F5629432C}"/>
              </a:ext>
            </a:extLst>
          </p:cNvPr>
          <p:cNvSpPr>
            <a:spLocks noGrp="1"/>
          </p:cNvSpPr>
          <p:nvPr>
            <p:ph type="body" sz="quarter" idx="11"/>
          </p:nvPr>
        </p:nvSpPr>
        <p:spPr/>
        <p:txBody>
          <a:bodyPr/>
          <a:lstStyle/>
          <a:p>
            <a:endParaRPr lang="en-US"/>
          </a:p>
        </p:txBody>
      </p:sp>
      <p:sp>
        <p:nvSpPr>
          <p:cNvPr id="2" name="Title 1">
            <a:extLst>
              <a:ext uri="{FF2B5EF4-FFF2-40B4-BE49-F238E27FC236}">
                <a16:creationId xmlns:a16="http://schemas.microsoft.com/office/drawing/2014/main" id="{8999865B-54FF-4E7F-A01D-BF21AB535008}"/>
              </a:ext>
            </a:extLst>
          </p:cNvPr>
          <p:cNvSpPr>
            <a:spLocks noGrp="1"/>
          </p:cNvSpPr>
          <p:nvPr>
            <p:ph type="title"/>
          </p:nvPr>
        </p:nvSpPr>
        <p:spPr/>
        <p:txBody>
          <a:bodyPr/>
          <a:lstStyle/>
          <a:p>
            <a:r>
              <a:rPr lang="en-US" sz="4000">
                <a:latin typeface="Arial"/>
                <a:cs typeface="Arial"/>
              </a:rPr>
              <a:t>CMHRP Updates</a:t>
            </a:r>
            <a:r>
              <a:rPr lang="en-US">
                <a:latin typeface="Arial"/>
                <a:cs typeface="Arial"/>
              </a:rPr>
              <a:t> </a:t>
            </a:r>
            <a:endParaRPr lang="en-US"/>
          </a:p>
        </p:txBody>
      </p:sp>
    </p:spTree>
    <p:extLst>
      <p:ext uri="{BB962C8B-B14F-4D97-AF65-F5344CB8AC3E}">
        <p14:creationId xmlns:p14="http://schemas.microsoft.com/office/powerpoint/2010/main" val="719542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3DF579-6A38-6628-10EB-822031CFDA76}"/>
              </a:ext>
            </a:extLst>
          </p:cNvPr>
          <p:cNvSpPr>
            <a:spLocks noGrp="1"/>
          </p:cNvSpPr>
          <p:nvPr>
            <p:ph type="sldNum" sz="quarter" idx="14"/>
          </p:nvPr>
        </p:nvSpPr>
        <p:spPr/>
        <p:txBody>
          <a:bodyPr/>
          <a:lstStyle/>
          <a:p>
            <a:fld id="{11F27F3A-B3E9-41ED-AF8F-A365F10BB65F}" type="slidenum">
              <a:rPr lang="en-US" sz="900" dirty="0"/>
              <a:pPr/>
              <a:t>13</a:t>
            </a:fld>
            <a:endParaRPr lang="en-US" sz="900"/>
          </a:p>
        </p:txBody>
      </p:sp>
      <p:pic>
        <p:nvPicPr>
          <p:cNvPr id="8" name="Picture 7" descr="A screenshot of a medical document&#10;&#10;Description automatically generated">
            <a:extLst>
              <a:ext uri="{FF2B5EF4-FFF2-40B4-BE49-F238E27FC236}">
                <a16:creationId xmlns:a16="http://schemas.microsoft.com/office/drawing/2014/main" id="{D536EDB0-9201-914C-B448-6A1EB82AA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403" y="469663"/>
            <a:ext cx="4603409" cy="5918669"/>
          </a:xfrm>
          <a:prstGeom prst="rect">
            <a:avLst/>
          </a:prstGeom>
        </p:spPr>
      </p:pic>
      <p:pic>
        <p:nvPicPr>
          <p:cNvPr id="14" name="Picture 13" descr="A screenshot of a medical report&#10;&#10;Description automatically generated">
            <a:extLst>
              <a:ext uri="{FF2B5EF4-FFF2-40B4-BE49-F238E27FC236}">
                <a16:creationId xmlns:a16="http://schemas.microsoft.com/office/drawing/2014/main" id="{50C3B045-66F8-4367-353C-454CB5B1D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9285" y="469663"/>
            <a:ext cx="4685685" cy="5921003"/>
          </a:xfrm>
          <a:prstGeom prst="rect">
            <a:avLst/>
          </a:prstGeom>
        </p:spPr>
      </p:pic>
    </p:spTree>
    <p:extLst>
      <p:ext uri="{BB962C8B-B14F-4D97-AF65-F5344CB8AC3E}">
        <p14:creationId xmlns:p14="http://schemas.microsoft.com/office/powerpoint/2010/main" val="524779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72DC73-1DFE-DE57-77CB-FF5E15773961}"/>
              </a:ext>
            </a:extLst>
          </p:cNvPr>
          <p:cNvSpPr>
            <a:spLocks noGrp="1"/>
          </p:cNvSpPr>
          <p:nvPr>
            <p:ph type="sldNum" sz="quarter" idx="14"/>
          </p:nvPr>
        </p:nvSpPr>
        <p:spPr>
          <a:prstGeom prst="rect">
            <a:avLst/>
          </a:prstGeom>
        </p:spPr>
        <p:txBody>
          <a:bodyPr/>
          <a:lstStyle/>
          <a:p>
            <a:fld id="{11F27F3A-B3E9-41ED-AF8F-A365F10BB65F}" type="slidenum">
              <a:rPr lang="en-US" smtClean="0"/>
              <a:pPr/>
              <a:t>14</a:t>
            </a:fld>
            <a:endParaRPr lang="en-US"/>
          </a:p>
        </p:txBody>
      </p:sp>
      <p:sp>
        <p:nvSpPr>
          <p:cNvPr id="5" name="Title 4">
            <a:extLst>
              <a:ext uri="{FF2B5EF4-FFF2-40B4-BE49-F238E27FC236}">
                <a16:creationId xmlns:a16="http://schemas.microsoft.com/office/drawing/2014/main" id="{E40C1DBB-3A0E-DDCF-30B0-9DA7478237F0}"/>
              </a:ext>
            </a:extLst>
          </p:cNvPr>
          <p:cNvSpPr>
            <a:spLocks noGrp="1"/>
          </p:cNvSpPr>
          <p:nvPr>
            <p:ph type="title"/>
          </p:nvPr>
        </p:nvSpPr>
        <p:spPr>
          <a:xfrm>
            <a:off x="0" y="155465"/>
            <a:ext cx="11418072" cy="548640"/>
          </a:xfrm>
        </p:spPr>
        <p:txBody>
          <a:bodyPr/>
          <a:lstStyle/>
          <a:p>
            <a:r>
              <a:rPr lang="en-US" sz="4000">
                <a:solidFill>
                  <a:schemeClr val="bg1"/>
                </a:solidFill>
                <a:latin typeface="Arial"/>
                <a:cs typeface="Arial"/>
              </a:rPr>
              <a:t>2024 CMHRP Calendar</a:t>
            </a:r>
          </a:p>
        </p:txBody>
      </p:sp>
      <p:graphicFrame>
        <p:nvGraphicFramePr>
          <p:cNvPr id="18" name="Table 17">
            <a:extLst>
              <a:ext uri="{FF2B5EF4-FFF2-40B4-BE49-F238E27FC236}">
                <a16:creationId xmlns:a16="http://schemas.microsoft.com/office/drawing/2014/main" id="{C461BE64-743F-F778-681C-AE13AF8F008F}"/>
              </a:ext>
            </a:extLst>
          </p:cNvPr>
          <p:cNvGraphicFramePr>
            <a:graphicFrameLocks noGrp="1"/>
          </p:cNvGraphicFramePr>
          <p:nvPr>
            <p:extLst>
              <p:ext uri="{D42A27DB-BD31-4B8C-83A1-F6EECF244321}">
                <p14:modId xmlns:p14="http://schemas.microsoft.com/office/powerpoint/2010/main" val="631430338"/>
              </p:ext>
            </p:extLst>
          </p:nvPr>
        </p:nvGraphicFramePr>
        <p:xfrm>
          <a:off x="3059927" y="1413180"/>
          <a:ext cx="6096000" cy="1487560"/>
        </p:xfrm>
        <a:graphic>
          <a:graphicData uri="http://schemas.openxmlformats.org/drawingml/2006/table">
            <a:tbl>
              <a:tblPr firstRow="1" bandRow="1">
                <a:tableStyleId>{F5AB1C69-6EDB-4FF4-983F-18BD219EF322}</a:tableStyleId>
              </a:tblPr>
              <a:tblGrid>
                <a:gridCol w="6096000">
                  <a:extLst>
                    <a:ext uri="{9D8B030D-6E8A-4147-A177-3AD203B41FA5}">
                      <a16:colId xmlns:a16="http://schemas.microsoft.com/office/drawing/2014/main" val="1469282085"/>
                    </a:ext>
                  </a:extLst>
                </a:gridCol>
              </a:tblGrid>
              <a:tr h="302400">
                <a:tc>
                  <a:txBody>
                    <a:bodyPr/>
                    <a:lstStyle/>
                    <a:p>
                      <a:pPr algn="ctr"/>
                      <a:r>
                        <a:rPr lang="en-US" sz="1200"/>
                        <a:t>Regional Face-to-Face CMHRP Care Management Training</a:t>
                      </a:r>
                    </a:p>
                  </a:txBody>
                  <a:tcPr>
                    <a:solidFill>
                      <a:schemeClr val="tx2">
                        <a:lumMod val="75000"/>
                        <a:lumOff val="25000"/>
                      </a:schemeClr>
                    </a:solidFill>
                  </a:tcPr>
                </a:tc>
                <a:extLst>
                  <a:ext uri="{0D108BD9-81ED-4DB2-BD59-A6C34878D82A}">
                    <a16:rowId xmlns:a16="http://schemas.microsoft.com/office/drawing/2014/main" val="1509608547"/>
                  </a:ext>
                </a:extLst>
              </a:tr>
              <a:tr h="296290">
                <a:tc>
                  <a:txBody>
                    <a:bodyPr/>
                    <a:lstStyle/>
                    <a:p>
                      <a:pPr algn="ctr"/>
                      <a:r>
                        <a:rPr lang="en-US" sz="1200" b="1">
                          <a:solidFill>
                            <a:srgbClr val="003B70"/>
                          </a:solidFill>
                        </a:rPr>
                        <a:t>March 20, 2024, Winston-Salem</a:t>
                      </a:r>
                    </a:p>
                  </a:txBody>
                  <a:tcPr>
                    <a:solidFill>
                      <a:schemeClr val="bg2"/>
                    </a:solidFill>
                  </a:tcPr>
                </a:tc>
                <a:extLst>
                  <a:ext uri="{0D108BD9-81ED-4DB2-BD59-A6C34878D82A}">
                    <a16:rowId xmlns:a16="http://schemas.microsoft.com/office/drawing/2014/main" val="2464857496"/>
                  </a:ext>
                </a:extLst>
              </a:tr>
              <a:tr h="296290">
                <a:tc>
                  <a:txBody>
                    <a:bodyPr/>
                    <a:lstStyle/>
                    <a:p>
                      <a:pPr algn="ctr"/>
                      <a:r>
                        <a:rPr lang="en-US" sz="1200" b="1">
                          <a:solidFill>
                            <a:srgbClr val="003B70"/>
                          </a:solidFill>
                        </a:rPr>
                        <a:t>May 8, 2024, Raleigh</a:t>
                      </a:r>
                    </a:p>
                  </a:txBody>
                  <a:tcPr>
                    <a:solidFill>
                      <a:schemeClr val="bg2">
                        <a:lumMod val="90000"/>
                      </a:schemeClr>
                    </a:solidFill>
                  </a:tcPr>
                </a:tc>
                <a:extLst>
                  <a:ext uri="{0D108BD9-81ED-4DB2-BD59-A6C34878D82A}">
                    <a16:rowId xmlns:a16="http://schemas.microsoft.com/office/drawing/2014/main" val="3889942567"/>
                  </a:ext>
                </a:extLst>
              </a:tr>
              <a:tr h="296290">
                <a:tc>
                  <a:txBody>
                    <a:bodyPr/>
                    <a:lstStyle/>
                    <a:p>
                      <a:pPr algn="ctr"/>
                      <a:r>
                        <a:rPr lang="en-US" sz="1200" b="1">
                          <a:solidFill>
                            <a:srgbClr val="003B70"/>
                          </a:solidFill>
                        </a:rPr>
                        <a:t>August 14, 2024, Winston-Salem</a:t>
                      </a:r>
                    </a:p>
                  </a:txBody>
                  <a:tcPr>
                    <a:solidFill>
                      <a:schemeClr val="bg2"/>
                    </a:solidFill>
                  </a:tcPr>
                </a:tc>
                <a:extLst>
                  <a:ext uri="{0D108BD9-81ED-4DB2-BD59-A6C34878D82A}">
                    <a16:rowId xmlns:a16="http://schemas.microsoft.com/office/drawing/2014/main" val="1145225496"/>
                  </a:ext>
                </a:extLst>
              </a:tr>
              <a:tr h="296290">
                <a:tc>
                  <a:txBody>
                    <a:bodyPr/>
                    <a:lstStyle/>
                    <a:p>
                      <a:pPr algn="ctr"/>
                      <a:r>
                        <a:rPr lang="en-US" sz="1200" b="1">
                          <a:solidFill>
                            <a:srgbClr val="003B70"/>
                          </a:solidFill>
                        </a:rPr>
                        <a:t>October 16, 2024, Raleigh</a:t>
                      </a:r>
                    </a:p>
                  </a:txBody>
                  <a:tcPr>
                    <a:solidFill>
                      <a:schemeClr val="bg2">
                        <a:lumMod val="90000"/>
                      </a:schemeClr>
                    </a:solidFill>
                  </a:tcPr>
                </a:tc>
                <a:extLst>
                  <a:ext uri="{0D108BD9-81ED-4DB2-BD59-A6C34878D82A}">
                    <a16:rowId xmlns:a16="http://schemas.microsoft.com/office/drawing/2014/main" val="898140528"/>
                  </a:ext>
                </a:extLst>
              </a:tr>
            </a:tbl>
          </a:graphicData>
        </a:graphic>
      </p:graphicFrame>
      <p:graphicFrame>
        <p:nvGraphicFramePr>
          <p:cNvPr id="19" name="Table 18">
            <a:extLst>
              <a:ext uri="{FF2B5EF4-FFF2-40B4-BE49-F238E27FC236}">
                <a16:creationId xmlns:a16="http://schemas.microsoft.com/office/drawing/2014/main" id="{1E49A4A0-3CE1-3AFF-A243-5CAE4D102967}"/>
              </a:ext>
            </a:extLst>
          </p:cNvPr>
          <p:cNvGraphicFramePr>
            <a:graphicFrameLocks noGrp="1"/>
          </p:cNvGraphicFramePr>
          <p:nvPr>
            <p:extLst>
              <p:ext uri="{D42A27DB-BD31-4B8C-83A1-F6EECF244321}">
                <p14:modId xmlns:p14="http://schemas.microsoft.com/office/powerpoint/2010/main" val="3043828410"/>
              </p:ext>
            </p:extLst>
          </p:nvPr>
        </p:nvGraphicFramePr>
        <p:xfrm>
          <a:off x="3059927" y="3166468"/>
          <a:ext cx="6096000" cy="1371600"/>
        </p:xfrm>
        <a:graphic>
          <a:graphicData uri="http://schemas.openxmlformats.org/drawingml/2006/table">
            <a:tbl>
              <a:tblPr firstRow="1" bandRow="1">
                <a:tableStyleId>{F5AB1C69-6EDB-4FF4-983F-18BD219EF322}</a:tableStyleId>
              </a:tblPr>
              <a:tblGrid>
                <a:gridCol w="6096000">
                  <a:extLst>
                    <a:ext uri="{9D8B030D-6E8A-4147-A177-3AD203B41FA5}">
                      <a16:colId xmlns:a16="http://schemas.microsoft.com/office/drawing/2014/main" val="565625320"/>
                    </a:ext>
                  </a:extLst>
                </a:gridCol>
              </a:tblGrid>
              <a:tr h="267393">
                <a:tc>
                  <a:txBody>
                    <a:bodyPr/>
                    <a:lstStyle/>
                    <a:p>
                      <a:pPr algn="ctr"/>
                      <a:r>
                        <a:rPr lang="en-US" sz="1200"/>
                        <a:t>CMHRP Statewide Webinars</a:t>
                      </a:r>
                    </a:p>
                  </a:txBody>
                  <a:tcPr>
                    <a:solidFill>
                      <a:schemeClr val="tx2">
                        <a:lumMod val="75000"/>
                        <a:lumOff val="25000"/>
                      </a:schemeClr>
                    </a:solidFill>
                  </a:tcPr>
                </a:tc>
                <a:extLst>
                  <a:ext uri="{0D108BD9-81ED-4DB2-BD59-A6C34878D82A}">
                    <a16:rowId xmlns:a16="http://schemas.microsoft.com/office/drawing/2014/main" val="4267733377"/>
                  </a:ext>
                </a:extLst>
              </a:tr>
              <a:tr h="267393">
                <a:tc>
                  <a:txBody>
                    <a:bodyPr/>
                    <a:lstStyle/>
                    <a:p>
                      <a:pPr algn="ctr"/>
                      <a:r>
                        <a:rPr lang="en-US" sz="1200" b="1">
                          <a:solidFill>
                            <a:srgbClr val="003B70"/>
                          </a:solidFill>
                        </a:rPr>
                        <a:t>Recording released the week of March 11, 2024</a:t>
                      </a:r>
                    </a:p>
                  </a:txBody>
                  <a:tcPr>
                    <a:solidFill>
                      <a:schemeClr val="bg2"/>
                    </a:solidFill>
                  </a:tcPr>
                </a:tc>
                <a:extLst>
                  <a:ext uri="{0D108BD9-81ED-4DB2-BD59-A6C34878D82A}">
                    <a16:rowId xmlns:a16="http://schemas.microsoft.com/office/drawing/2014/main" val="2233882057"/>
                  </a:ext>
                </a:extLst>
              </a:tr>
              <a:tr h="267393">
                <a:tc>
                  <a:txBody>
                    <a:bodyPr/>
                    <a:lstStyle/>
                    <a:p>
                      <a:pPr algn="ctr"/>
                      <a:r>
                        <a:rPr lang="en-US" sz="1200" b="1">
                          <a:solidFill>
                            <a:srgbClr val="003B70"/>
                          </a:solidFill>
                        </a:rPr>
                        <a:t>Recording released the week of June 10, 2024</a:t>
                      </a:r>
                    </a:p>
                  </a:txBody>
                  <a:tcPr>
                    <a:solidFill>
                      <a:schemeClr val="bg2">
                        <a:lumMod val="90000"/>
                      </a:schemeClr>
                    </a:solidFill>
                  </a:tcPr>
                </a:tc>
                <a:extLst>
                  <a:ext uri="{0D108BD9-81ED-4DB2-BD59-A6C34878D82A}">
                    <a16:rowId xmlns:a16="http://schemas.microsoft.com/office/drawing/2014/main" val="444035880"/>
                  </a:ext>
                </a:extLst>
              </a:tr>
              <a:tr h="267393">
                <a:tc>
                  <a:txBody>
                    <a:bodyPr/>
                    <a:lstStyle/>
                    <a:p>
                      <a:pPr algn="ctr"/>
                      <a:r>
                        <a:rPr lang="en-US" sz="1200" b="1">
                          <a:solidFill>
                            <a:srgbClr val="003B70"/>
                          </a:solidFill>
                        </a:rPr>
                        <a:t>Recording released the week of September 9, 2024</a:t>
                      </a:r>
                    </a:p>
                  </a:txBody>
                  <a:tcPr>
                    <a:solidFill>
                      <a:schemeClr val="bg2"/>
                    </a:solidFill>
                  </a:tcPr>
                </a:tc>
                <a:extLst>
                  <a:ext uri="{0D108BD9-81ED-4DB2-BD59-A6C34878D82A}">
                    <a16:rowId xmlns:a16="http://schemas.microsoft.com/office/drawing/2014/main" val="1681586870"/>
                  </a:ext>
                </a:extLst>
              </a:tr>
              <a:tr h="267393">
                <a:tc>
                  <a:txBody>
                    <a:bodyPr/>
                    <a:lstStyle/>
                    <a:p>
                      <a:pPr algn="ctr"/>
                      <a:r>
                        <a:rPr lang="en-US" sz="1200" b="1">
                          <a:solidFill>
                            <a:srgbClr val="003B70"/>
                          </a:solidFill>
                        </a:rPr>
                        <a:t>Recording released the week of December 9, 2024</a:t>
                      </a:r>
                    </a:p>
                  </a:txBody>
                  <a:tcPr>
                    <a:solidFill>
                      <a:schemeClr val="bg2">
                        <a:lumMod val="90000"/>
                      </a:schemeClr>
                    </a:solidFill>
                  </a:tcPr>
                </a:tc>
                <a:extLst>
                  <a:ext uri="{0D108BD9-81ED-4DB2-BD59-A6C34878D82A}">
                    <a16:rowId xmlns:a16="http://schemas.microsoft.com/office/drawing/2014/main" val="2976187453"/>
                  </a:ext>
                </a:extLst>
              </a:tr>
            </a:tbl>
          </a:graphicData>
        </a:graphic>
      </p:graphicFrame>
      <p:graphicFrame>
        <p:nvGraphicFramePr>
          <p:cNvPr id="20" name="Table 19">
            <a:extLst>
              <a:ext uri="{FF2B5EF4-FFF2-40B4-BE49-F238E27FC236}">
                <a16:creationId xmlns:a16="http://schemas.microsoft.com/office/drawing/2014/main" id="{B0005FC2-EFB2-33FD-FF7C-56BA42F0E8A2}"/>
              </a:ext>
            </a:extLst>
          </p:cNvPr>
          <p:cNvGraphicFramePr>
            <a:graphicFrameLocks noGrp="1"/>
          </p:cNvGraphicFramePr>
          <p:nvPr>
            <p:extLst>
              <p:ext uri="{D42A27DB-BD31-4B8C-83A1-F6EECF244321}">
                <p14:modId xmlns:p14="http://schemas.microsoft.com/office/powerpoint/2010/main" val="646233458"/>
              </p:ext>
            </p:extLst>
          </p:nvPr>
        </p:nvGraphicFramePr>
        <p:xfrm>
          <a:off x="3059927" y="4803796"/>
          <a:ext cx="6096000" cy="1487559"/>
        </p:xfrm>
        <a:graphic>
          <a:graphicData uri="http://schemas.openxmlformats.org/drawingml/2006/table">
            <a:tbl>
              <a:tblPr firstRow="1" bandRow="1">
                <a:tableStyleId>{F5AB1C69-6EDB-4FF4-983F-18BD219EF322}</a:tableStyleId>
              </a:tblPr>
              <a:tblGrid>
                <a:gridCol w="6096000">
                  <a:extLst>
                    <a:ext uri="{9D8B030D-6E8A-4147-A177-3AD203B41FA5}">
                      <a16:colId xmlns:a16="http://schemas.microsoft.com/office/drawing/2014/main" val="1335994546"/>
                    </a:ext>
                  </a:extLst>
                </a:gridCol>
              </a:tblGrid>
              <a:tr h="302399">
                <a:tc>
                  <a:txBody>
                    <a:bodyPr/>
                    <a:lstStyle/>
                    <a:p>
                      <a:pPr algn="ctr"/>
                      <a:r>
                        <a:rPr lang="en-US" sz="1200"/>
                        <a:t>CMHRP Supervisory Webinars</a:t>
                      </a:r>
                    </a:p>
                  </a:txBody>
                  <a:tcPr>
                    <a:solidFill>
                      <a:schemeClr val="tx2">
                        <a:lumMod val="75000"/>
                        <a:lumOff val="25000"/>
                      </a:schemeClr>
                    </a:solidFill>
                  </a:tcPr>
                </a:tc>
                <a:extLst>
                  <a:ext uri="{0D108BD9-81ED-4DB2-BD59-A6C34878D82A}">
                    <a16:rowId xmlns:a16="http://schemas.microsoft.com/office/drawing/2014/main" val="647934672"/>
                  </a:ext>
                </a:extLst>
              </a:tr>
              <a:tr h="296290">
                <a:tc>
                  <a:txBody>
                    <a:bodyPr/>
                    <a:lstStyle/>
                    <a:p>
                      <a:pPr algn="ctr"/>
                      <a:r>
                        <a:rPr lang="en-US" sz="1200" b="1">
                          <a:solidFill>
                            <a:srgbClr val="003B70"/>
                          </a:solidFill>
                        </a:rPr>
                        <a:t>LIVE webinar February 6 and 7, 2024</a:t>
                      </a:r>
                    </a:p>
                  </a:txBody>
                  <a:tcPr>
                    <a:solidFill>
                      <a:schemeClr val="bg2"/>
                    </a:solidFill>
                  </a:tcPr>
                </a:tc>
                <a:extLst>
                  <a:ext uri="{0D108BD9-81ED-4DB2-BD59-A6C34878D82A}">
                    <a16:rowId xmlns:a16="http://schemas.microsoft.com/office/drawing/2014/main" val="2759380965"/>
                  </a:ext>
                </a:extLst>
              </a:tr>
              <a:tr h="296290">
                <a:tc>
                  <a:txBody>
                    <a:bodyPr/>
                    <a:lstStyle/>
                    <a:p>
                      <a:pPr algn="ctr"/>
                      <a:r>
                        <a:rPr lang="en-US" sz="1200" b="1">
                          <a:solidFill>
                            <a:srgbClr val="003B70"/>
                          </a:solidFill>
                        </a:rPr>
                        <a:t>Recording released the week of May 13, 2024</a:t>
                      </a:r>
                    </a:p>
                  </a:txBody>
                  <a:tcPr>
                    <a:solidFill>
                      <a:schemeClr val="bg2">
                        <a:lumMod val="90000"/>
                      </a:schemeClr>
                    </a:solidFill>
                  </a:tcPr>
                </a:tc>
                <a:extLst>
                  <a:ext uri="{0D108BD9-81ED-4DB2-BD59-A6C34878D82A}">
                    <a16:rowId xmlns:a16="http://schemas.microsoft.com/office/drawing/2014/main" val="3541789834"/>
                  </a:ext>
                </a:extLst>
              </a:tr>
              <a:tr h="296290">
                <a:tc>
                  <a:txBody>
                    <a:bodyPr/>
                    <a:lstStyle/>
                    <a:p>
                      <a:pPr algn="ctr"/>
                      <a:r>
                        <a:rPr lang="en-US" sz="1200" b="1">
                          <a:solidFill>
                            <a:srgbClr val="003B70"/>
                          </a:solidFill>
                        </a:rPr>
                        <a:t>LIVE webinar August 6 and 7, 2024</a:t>
                      </a:r>
                    </a:p>
                  </a:txBody>
                  <a:tcPr>
                    <a:solidFill>
                      <a:schemeClr val="bg2"/>
                    </a:solidFill>
                  </a:tcPr>
                </a:tc>
                <a:extLst>
                  <a:ext uri="{0D108BD9-81ED-4DB2-BD59-A6C34878D82A}">
                    <a16:rowId xmlns:a16="http://schemas.microsoft.com/office/drawing/2014/main" val="1532111527"/>
                  </a:ext>
                </a:extLst>
              </a:tr>
              <a:tr h="296290">
                <a:tc>
                  <a:txBody>
                    <a:bodyPr/>
                    <a:lstStyle/>
                    <a:p>
                      <a:pPr algn="ctr"/>
                      <a:r>
                        <a:rPr lang="en-US" sz="1200" b="1">
                          <a:solidFill>
                            <a:srgbClr val="003B70"/>
                          </a:solidFill>
                        </a:rPr>
                        <a:t>Recording released the week of November 4, 2024</a:t>
                      </a:r>
                    </a:p>
                  </a:txBody>
                  <a:tcPr>
                    <a:solidFill>
                      <a:schemeClr val="bg2">
                        <a:lumMod val="90000"/>
                      </a:schemeClr>
                    </a:solidFill>
                  </a:tcPr>
                </a:tc>
                <a:extLst>
                  <a:ext uri="{0D108BD9-81ED-4DB2-BD59-A6C34878D82A}">
                    <a16:rowId xmlns:a16="http://schemas.microsoft.com/office/drawing/2014/main" val="591749441"/>
                  </a:ext>
                </a:extLst>
              </a:tr>
            </a:tbl>
          </a:graphicData>
        </a:graphic>
      </p:graphicFrame>
    </p:spTree>
    <p:extLst>
      <p:ext uri="{BB962C8B-B14F-4D97-AF65-F5344CB8AC3E}">
        <p14:creationId xmlns:p14="http://schemas.microsoft.com/office/powerpoint/2010/main" val="3692145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72DC73-1DFE-DE57-77CB-FF5E15773961}"/>
              </a:ext>
            </a:extLst>
          </p:cNvPr>
          <p:cNvSpPr>
            <a:spLocks noGrp="1"/>
          </p:cNvSpPr>
          <p:nvPr>
            <p:ph type="sldNum" sz="quarter" idx="14"/>
          </p:nvPr>
        </p:nvSpPr>
        <p:spPr>
          <a:prstGeom prst="rect">
            <a:avLst/>
          </a:prstGeom>
        </p:spPr>
        <p:txBody>
          <a:bodyPr/>
          <a:lstStyle/>
          <a:p>
            <a:fld id="{11F27F3A-B3E9-41ED-AF8F-A365F10BB65F}" type="slidenum">
              <a:rPr lang="en-US" smtClean="0"/>
              <a:pPr/>
              <a:t>15</a:t>
            </a:fld>
            <a:endParaRPr lang="en-US"/>
          </a:p>
        </p:txBody>
      </p:sp>
      <p:sp>
        <p:nvSpPr>
          <p:cNvPr id="5" name="Title 4">
            <a:extLst>
              <a:ext uri="{FF2B5EF4-FFF2-40B4-BE49-F238E27FC236}">
                <a16:creationId xmlns:a16="http://schemas.microsoft.com/office/drawing/2014/main" id="{E40C1DBB-3A0E-DDCF-30B0-9DA7478237F0}"/>
              </a:ext>
            </a:extLst>
          </p:cNvPr>
          <p:cNvSpPr>
            <a:spLocks noGrp="1"/>
          </p:cNvSpPr>
          <p:nvPr>
            <p:ph type="title"/>
          </p:nvPr>
        </p:nvSpPr>
        <p:spPr>
          <a:xfrm>
            <a:off x="0" y="155465"/>
            <a:ext cx="11418072" cy="548640"/>
          </a:xfrm>
        </p:spPr>
        <p:txBody>
          <a:bodyPr/>
          <a:lstStyle/>
          <a:p>
            <a:r>
              <a:rPr lang="en-US" sz="3200">
                <a:solidFill>
                  <a:schemeClr val="bg1"/>
                </a:solidFill>
                <a:latin typeface="Arial"/>
                <a:cs typeface="Arial"/>
              </a:rPr>
              <a:t>CMHRP Statewide Coverage Map</a:t>
            </a:r>
          </a:p>
        </p:txBody>
      </p:sp>
      <p:pic>
        <p:nvPicPr>
          <p:cNvPr id="7" name="Picture 6" descr="A map of the state of north carolina&#10;&#10;Description automatically generated">
            <a:extLst>
              <a:ext uri="{FF2B5EF4-FFF2-40B4-BE49-F238E27FC236}">
                <a16:creationId xmlns:a16="http://schemas.microsoft.com/office/drawing/2014/main" id="{8D6730B4-77D2-2E92-B71D-91CA3D688F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9673" y="1142766"/>
            <a:ext cx="7192653" cy="5288980"/>
          </a:xfrm>
          <a:prstGeom prst="rect">
            <a:avLst/>
          </a:prstGeom>
        </p:spPr>
      </p:pic>
    </p:spTree>
    <p:extLst>
      <p:ext uri="{BB962C8B-B14F-4D97-AF65-F5344CB8AC3E}">
        <p14:creationId xmlns:p14="http://schemas.microsoft.com/office/powerpoint/2010/main" val="438624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15F2C8-E848-E85A-AA1C-52053533A48A}"/>
              </a:ext>
            </a:extLst>
          </p:cNvPr>
          <p:cNvPicPr>
            <a:picLocks noChangeAspect="1"/>
          </p:cNvPicPr>
          <p:nvPr/>
        </p:nvPicPr>
        <p:blipFill>
          <a:blip r:embed="rId3"/>
          <a:stretch>
            <a:fillRect/>
          </a:stretch>
        </p:blipFill>
        <p:spPr>
          <a:xfrm>
            <a:off x="910885" y="1268713"/>
            <a:ext cx="9731188" cy="4871197"/>
          </a:xfrm>
          <a:prstGeom prst="rect">
            <a:avLst/>
          </a:prstGeom>
        </p:spPr>
      </p:pic>
    </p:spTree>
    <p:extLst>
      <p:ext uri="{BB962C8B-B14F-4D97-AF65-F5344CB8AC3E}">
        <p14:creationId xmlns:p14="http://schemas.microsoft.com/office/powerpoint/2010/main" val="2822586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EEF58E-8622-E662-90F9-64FF87079C4C}"/>
              </a:ext>
            </a:extLst>
          </p:cNvPr>
          <p:cNvSpPr>
            <a:spLocks noGrp="1"/>
          </p:cNvSpPr>
          <p:nvPr>
            <p:ph type="body" sz="quarter" idx="10"/>
          </p:nvPr>
        </p:nvSpPr>
        <p:spPr>
          <a:xfrm>
            <a:off x="392429" y="2331374"/>
            <a:ext cx="11418072" cy="4142629"/>
          </a:xfrm>
        </p:spPr>
        <p:txBody>
          <a:bodyPr vert="horz" lIns="91440" tIns="45720" rIns="91440" bIns="45720" rtlCol="0" anchor="t">
            <a:noAutofit/>
          </a:bodyPr>
          <a:lstStyle/>
          <a:p>
            <a:r>
              <a:rPr lang="en-US" sz="2000" dirty="0">
                <a:latin typeface="Arial"/>
                <a:cs typeface="Arial"/>
              </a:rPr>
              <a:t>DPH and DCFW are asking the health directors to allow CMHRP and CMARC Care Managers (CMs) access to NC Tracks to improve their ability to assist in navigation of member service delivery.  </a:t>
            </a:r>
            <a:endParaRPr lang="en-US" sz="2000" dirty="0"/>
          </a:p>
          <a:p>
            <a:r>
              <a:rPr lang="en-US" sz="2000" dirty="0">
                <a:latin typeface="Arial"/>
                <a:cs typeface="Arial"/>
              </a:rPr>
              <a:t>NC Tracks is the "source of truth" for the member's health plan assignment and allows CMs to verify Medicaid eligibility, identify tailored plan eligibility and access other important pieces of information to assist with care management service delivery, such as accessing plan value added benefits. </a:t>
            </a:r>
          </a:p>
          <a:p>
            <a:r>
              <a:rPr lang="en-US" sz="2000" dirty="0">
                <a:latin typeface="Arial"/>
                <a:cs typeface="Arial"/>
              </a:rPr>
              <a:t>We would like for health directors to encourage their Office Administrators (OAs) to collaborate with the CM supervisors to determine who needs access (preferably all CMs) and work to grant that access using the information DHB has provided (refer to next slide). </a:t>
            </a:r>
            <a:endParaRPr lang="en-US" dirty="0"/>
          </a:p>
          <a:p>
            <a:endParaRPr lang="en-US"/>
          </a:p>
        </p:txBody>
      </p:sp>
      <p:sp>
        <p:nvSpPr>
          <p:cNvPr id="4" name="Text Placeholder 3">
            <a:extLst>
              <a:ext uri="{FF2B5EF4-FFF2-40B4-BE49-F238E27FC236}">
                <a16:creationId xmlns:a16="http://schemas.microsoft.com/office/drawing/2014/main" id="{646F0405-28F2-445A-BE62-05C8E5CA902E}"/>
              </a:ext>
            </a:extLst>
          </p:cNvPr>
          <p:cNvSpPr>
            <a:spLocks noGrp="1"/>
          </p:cNvSpPr>
          <p:nvPr>
            <p:ph type="body" sz="quarter" idx="11"/>
          </p:nvPr>
        </p:nvSpPr>
        <p:spPr/>
        <p:txBody>
          <a:bodyPr/>
          <a:lstStyle/>
          <a:p>
            <a:endParaRPr lang="en-US"/>
          </a:p>
        </p:txBody>
      </p:sp>
      <p:sp>
        <p:nvSpPr>
          <p:cNvPr id="2" name="Title 1">
            <a:extLst>
              <a:ext uri="{FF2B5EF4-FFF2-40B4-BE49-F238E27FC236}">
                <a16:creationId xmlns:a16="http://schemas.microsoft.com/office/drawing/2014/main" id="{35BA4F19-CEBD-80EA-456A-B551F2A98D62}"/>
              </a:ext>
            </a:extLst>
          </p:cNvPr>
          <p:cNvSpPr>
            <a:spLocks noGrp="1"/>
          </p:cNvSpPr>
          <p:nvPr>
            <p:ph type="title"/>
          </p:nvPr>
        </p:nvSpPr>
        <p:spPr>
          <a:xfrm>
            <a:off x="402867" y="1158935"/>
            <a:ext cx="11418072" cy="548640"/>
          </a:xfrm>
        </p:spPr>
        <p:txBody>
          <a:bodyPr/>
          <a:lstStyle/>
          <a:p>
            <a:r>
              <a:rPr lang="en-US" sz="3600">
                <a:latin typeface="Arial"/>
                <a:cs typeface="Arial"/>
              </a:rPr>
              <a:t>Access to NC Tracks for CMHRP and CMARC Care Managers</a:t>
            </a:r>
            <a:endParaRPr lang="en-US" sz="3600"/>
          </a:p>
        </p:txBody>
      </p:sp>
    </p:spTree>
    <p:extLst>
      <p:ext uri="{BB962C8B-B14F-4D97-AF65-F5344CB8AC3E}">
        <p14:creationId xmlns:p14="http://schemas.microsoft.com/office/powerpoint/2010/main" val="968173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EA7970-7995-D084-3201-4F8B94471088}"/>
              </a:ext>
            </a:extLst>
          </p:cNvPr>
          <p:cNvSpPr>
            <a:spLocks noGrp="1"/>
          </p:cNvSpPr>
          <p:nvPr>
            <p:ph type="body" sz="quarter" idx="10"/>
          </p:nvPr>
        </p:nvSpPr>
        <p:spPr>
          <a:xfrm>
            <a:off x="392429" y="2331374"/>
            <a:ext cx="11418072" cy="4142629"/>
          </a:xfrm>
        </p:spPr>
        <p:txBody>
          <a:bodyPr vert="horz" lIns="91440" tIns="45720" rIns="91440" bIns="45720" rtlCol="0" anchor="t">
            <a:noAutofit/>
          </a:bodyPr>
          <a:lstStyle/>
          <a:p>
            <a:r>
              <a:rPr lang="en-US" sz="2000">
                <a:latin typeface="Segoe UI"/>
                <a:cs typeface="Segoe UI"/>
              </a:rPr>
              <a:t>All Local Health Departments enrolled in </a:t>
            </a:r>
            <a:r>
              <a:rPr lang="en-US" sz="2000" err="1">
                <a:latin typeface="Segoe UI"/>
                <a:cs typeface="Segoe UI"/>
              </a:rPr>
              <a:t>NCTracks</a:t>
            </a:r>
            <a:r>
              <a:rPr lang="en-US" sz="2000">
                <a:latin typeface="Segoe UI"/>
                <a:cs typeface="Segoe UI"/>
              </a:rPr>
              <a:t> with an NPI have an Office Administrator (OA). The OA of each LHD has the ability to assign permissions for LHD employees that need to access information on </a:t>
            </a:r>
            <a:r>
              <a:rPr lang="en-US" sz="2000" err="1">
                <a:latin typeface="Segoe UI"/>
                <a:cs typeface="Segoe UI"/>
              </a:rPr>
              <a:t>NCTracks</a:t>
            </a:r>
            <a:r>
              <a:rPr lang="en-US" sz="2000">
                <a:latin typeface="Segoe UI"/>
                <a:cs typeface="Segoe UI"/>
              </a:rPr>
              <a:t> Provider Portal. LHD CMHRP/CMARC care managers that require </a:t>
            </a:r>
            <a:r>
              <a:rPr lang="en-US" sz="2000" err="1">
                <a:latin typeface="Segoe UI"/>
                <a:cs typeface="Segoe UI"/>
              </a:rPr>
              <a:t>NCTracks</a:t>
            </a:r>
            <a:r>
              <a:rPr lang="en-US" sz="2000">
                <a:latin typeface="Segoe UI"/>
                <a:cs typeface="Segoe UI"/>
              </a:rPr>
              <a:t> access can reach out to the OA to give permission for the Recipient Eligibility Verification function of </a:t>
            </a:r>
            <a:r>
              <a:rPr lang="en-US" sz="2000" err="1">
                <a:latin typeface="Segoe UI"/>
                <a:cs typeface="Segoe UI"/>
              </a:rPr>
              <a:t>NCTracks</a:t>
            </a:r>
            <a:r>
              <a:rPr lang="en-US" sz="2000">
                <a:latin typeface="Segoe UI"/>
                <a:cs typeface="Segoe UI"/>
              </a:rPr>
              <a:t> to verify member eligibility. The OA can assign user roles to as many as needed. </a:t>
            </a:r>
            <a:endParaRPr lang="en-US"/>
          </a:p>
          <a:p>
            <a:endParaRPr lang="en-US"/>
          </a:p>
          <a:p>
            <a:r>
              <a:rPr lang="en-US" sz="2000">
                <a:latin typeface="Segoe UI"/>
                <a:cs typeface="Segoe UI"/>
              </a:rPr>
              <a:t>See </a:t>
            </a:r>
            <a:r>
              <a:rPr lang="en-US" sz="2000">
                <a:latin typeface="Segoe UI"/>
                <a:cs typeface="Segoe UI"/>
                <a:hlinkClick r:id="rId3"/>
              </a:rPr>
              <a:t>https://www.nctracks.nc.gov/content/public/providers/provider-communications/2022-Announcements0/Reminder-of-User-Types-and-Roles-in-NCTracks.html</a:t>
            </a:r>
            <a:r>
              <a:rPr lang="en-US" sz="2000">
                <a:latin typeface="Segoe UI"/>
                <a:cs typeface="Segoe UI"/>
              </a:rPr>
              <a:t> for more information about user roles in </a:t>
            </a:r>
            <a:r>
              <a:rPr lang="en-US" sz="2000" err="1">
                <a:latin typeface="Segoe UI"/>
                <a:cs typeface="Segoe UI"/>
              </a:rPr>
              <a:t>NCTracks</a:t>
            </a:r>
            <a:r>
              <a:rPr lang="en-US" sz="2000">
                <a:latin typeface="Segoe UI"/>
                <a:cs typeface="Segoe UI"/>
              </a:rPr>
              <a:t>. </a:t>
            </a:r>
            <a:endParaRPr lang="en-US"/>
          </a:p>
          <a:p>
            <a:endParaRPr lang="en-US"/>
          </a:p>
        </p:txBody>
      </p:sp>
      <p:sp>
        <p:nvSpPr>
          <p:cNvPr id="4" name="Text Placeholder 3">
            <a:extLst>
              <a:ext uri="{FF2B5EF4-FFF2-40B4-BE49-F238E27FC236}">
                <a16:creationId xmlns:a16="http://schemas.microsoft.com/office/drawing/2014/main" id="{D26980D0-87CB-C9F6-2B9D-80DAAF12E8B5}"/>
              </a:ext>
            </a:extLst>
          </p:cNvPr>
          <p:cNvSpPr>
            <a:spLocks noGrp="1"/>
          </p:cNvSpPr>
          <p:nvPr>
            <p:ph type="body" sz="quarter" idx="11"/>
          </p:nvPr>
        </p:nvSpPr>
        <p:spPr/>
        <p:txBody>
          <a:bodyPr/>
          <a:lstStyle/>
          <a:p>
            <a:endParaRPr lang="en-US"/>
          </a:p>
        </p:txBody>
      </p:sp>
      <p:sp>
        <p:nvSpPr>
          <p:cNvPr id="2" name="Title 1">
            <a:extLst>
              <a:ext uri="{FF2B5EF4-FFF2-40B4-BE49-F238E27FC236}">
                <a16:creationId xmlns:a16="http://schemas.microsoft.com/office/drawing/2014/main" id="{3E8EB9B6-F119-B16C-CDCE-22D47D80F9EC}"/>
              </a:ext>
            </a:extLst>
          </p:cNvPr>
          <p:cNvSpPr>
            <a:spLocks noGrp="1"/>
          </p:cNvSpPr>
          <p:nvPr>
            <p:ph type="title"/>
          </p:nvPr>
        </p:nvSpPr>
        <p:spPr>
          <a:xfrm>
            <a:off x="402867" y="1158935"/>
            <a:ext cx="11418072" cy="548640"/>
          </a:xfrm>
        </p:spPr>
        <p:txBody>
          <a:bodyPr/>
          <a:lstStyle/>
          <a:p>
            <a:r>
              <a:rPr lang="en-US" sz="3600">
                <a:latin typeface="Arial"/>
                <a:cs typeface="Arial"/>
              </a:rPr>
              <a:t>Access to NC Tracks for CMHRP and CMARC Care Managers (cont.)</a:t>
            </a:r>
            <a:endParaRPr lang="en-US" sz="3600"/>
          </a:p>
        </p:txBody>
      </p:sp>
    </p:spTree>
    <p:extLst>
      <p:ext uri="{BB962C8B-B14F-4D97-AF65-F5344CB8AC3E}">
        <p14:creationId xmlns:p14="http://schemas.microsoft.com/office/powerpoint/2010/main" val="1930626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1CFD63-9069-185A-D20B-AA7FD96F13DB}"/>
              </a:ext>
            </a:extLst>
          </p:cNvPr>
          <p:cNvSpPr>
            <a:spLocks noGrp="1"/>
          </p:cNvSpPr>
          <p:nvPr>
            <p:ph type="body" sz="quarter" idx="10"/>
          </p:nvPr>
        </p:nvSpPr>
        <p:spPr/>
        <p:txBody>
          <a:bodyPr vert="horz" lIns="91440" tIns="45720" rIns="91440" bIns="45720" rtlCol="0" anchor="t">
            <a:noAutofit/>
          </a:bodyPr>
          <a:lstStyle/>
          <a:p>
            <a:endParaRPr lang="en-US">
              <a:latin typeface="Arial"/>
              <a:cs typeface="Arial"/>
            </a:endParaRPr>
          </a:p>
          <a:p>
            <a:r>
              <a:rPr lang="en-US" sz="2800">
                <a:solidFill>
                  <a:srgbClr val="15365E"/>
                </a:solidFill>
                <a:latin typeface="Arial"/>
                <a:cs typeface="Calibri"/>
              </a:rPr>
              <a:t>List of primary and secondary contacts for each county that is updated monthly</a:t>
            </a:r>
            <a:endParaRPr lang="en-US" sz="2800"/>
          </a:p>
          <a:p>
            <a:pPr marL="0" indent="0">
              <a:buNone/>
            </a:pPr>
            <a:endParaRPr lang="en-US" sz="2800">
              <a:solidFill>
                <a:srgbClr val="15365E"/>
              </a:solidFill>
              <a:cs typeface="Calibri"/>
            </a:endParaRPr>
          </a:p>
          <a:p>
            <a:r>
              <a:rPr lang="en-US" sz="2800">
                <a:solidFill>
                  <a:srgbClr val="15365E"/>
                </a:solidFill>
                <a:latin typeface="Arial"/>
                <a:cs typeface="Calibri"/>
              </a:rPr>
              <a:t>Directory can be found on the </a:t>
            </a:r>
            <a:r>
              <a:rPr lang="en-US" sz="2800">
                <a:solidFill>
                  <a:srgbClr val="15365E"/>
                </a:solidFill>
                <a:latin typeface="Arial"/>
                <a:cs typeface="Calibri"/>
                <a:hlinkClick r:id="rId3"/>
              </a:rPr>
              <a:t>Medicaid CMARC Web Page</a:t>
            </a:r>
            <a:endParaRPr lang="en-US" sz="2800">
              <a:latin typeface="Arial"/>
            </a:endParaRPr>
          </a:p>
          <a:p>
            <a:endParaRPr lang="en-US" sz="2800"/>
          </a:p>
        </p:txBody>
      </p:sp>
      <p:sp>
        <p:nvSpPr>
          <p:cNvPr id="4" name="Text Placeholder 3">
            <a:extLst>
              <a:ext uri="{FF2B5EF4-FFF2-40B4-BE49-F238E27FC236}">
                <a16:creationId xmlns:a16="http://schemas.microsoft.com/office/drawing/2014/main" id="{E0379E6F-7BE4-8F26-24A9-ABC757527890}"/>
              </a:ext>
            </a:extLst>
          </p:cNvPr>
          <p:cNvSpPr>
            <a:spLocks noGrp="1"/>
          </p:cNvSpPr>
          <p:nvPr>
            <p:ph type="body" sz="quarter" idx="11"/>
          </p:nvPr>
        </p:nvSpPr>
        <p:spPr/>
        <p:txBody>
          <a:bodyPr/>
          <a:lstStyle/>
          <a:p>
            <a:endParaRPr lang="en-US"/>
          </a:p>
        </p:txBody>
      </p:sp>
      <p:sp>
        <p:nvSpPr>
          <p:cNvPr id="2" name="Title 1">
            <a:extLst>
              <a:ext uri="{FF2B5EF4-FFF2-40B4-BE49-F238E27FC236}">
                <a16:creationId xmlns:a16="http://schemas.microsoft.com/office/drawing/2014/main" id="{C0E0E6E3-5C7D-FACE-1923-9658CE38C98B}"/>
              </a:ext>
            </a:extLst>
          </p:cNvPr>
          <p:cNvSpPr>
            <a:spLocks noGrp="1"/>
          </p:cNvSpPr>
          <p:nvPr>
            <p:ph type="title"/>
          </p:nvPr>
        </p:nvSpPr>
        <p:spPr/>
        <p:txBody>
          <a:bodyPr/>
          <a:lstStyle/>
          <a:p>
            <a:r>
              <a:rPr lang="en-US" sz="3600">
                <a:latin typeface="Arial"/>
                <a:cs typeface="Arial"/>
              </a:rPr>
              <a:t>CMARC Referral and Supervisor Directory</a:t>
            </a:r>
            <a:endParaRPr lang="en-US" sz="3600"/>
          </a:p>
        </p:txBody>
      </p:sp>
    </p:spTree>
    <p:extLst>
      <p:ext uri="{BB962C8B-B14F-4D97-AF65-F5344CB8AC3E}">
        <p14:creationId xmlns:p14="http://schemas.microsoft.com/office/powerpoint/2010/main" val="1828976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2DDF0D-98CD-A8FE-5088-22C6810067D0}"/>
              </a:ext>
            </a:extLst>
          </p:cNvPr>
          <p:cNvSpPr>
            <a:spLocks noGrp="1"/>
          </p:cNvSpPr>
          <p:nvPr>
            <p:ph type="body" sz="quarter" idx="10"/>
          </p:nvPr>
        </p:nvSpPr>
        <p:spPr/>
        <p:txBody>
          <a:bodyPr vert="horz" lIns="91440" tIns="45720" rIns="91440" bIns="45720" rtlCol="0" anchor="t">
            <a:noAutofit/>
          </a:bodyPr>
          <a:lstStyle/>
          <a:p>
            <a:pPr marL="0" marR="0">
              <a:spcBef>
                <a:spcPts val="0"/>
              </a:spcBef>
              <a:spcAft>
                <a:spcPts val="0"/>
              </a:spcAft>
            </a:pPr>
            <a:endParaRPr lang="en-US" sz="2800" b="1">
              <a:solidFill>
                <a:srgbClr val="000000"/>
              </a:solidFill>
              <a:effectLst/>
              <a:latin typeface="Arial" panose="020B0604020202020204" pitchFamily="34" charset="0"/>
              <a:ea typeface="Aptos" panose="020B0004020202020204" pitchFamily="34" charset="0"/>
            </a:endParaRPr>
          </a:p>
          <a:p>
            <a:pPr>
              <a:spcBef>
                <a:spcPts val="0"/>
              </a:spcBef>
            </a:pPr>
            <a:r>
              <a:rPr lang="en-US" sz="2800" b="1" dirty="0">
                <a:solidFill>
                  <a:srgbClr val="000000"/>
                </a:solidFill>
                <a:effectLst/>
                <a:latin typeface="Arial"/>
                <a:ea typeface="Aptos" panose="020B0004020202020204" pitchFamily="34" charset="0"/>
                <a:cs typeface="Arial"/>
              </a:rPr>
              <a:t>CMARC </a:t>
            </a:r>
            <a:r>
              <a:rPr lang="en-US" sz="2800" dirty="0">
                <a:solidFill>
                  <a:srgbClr val="000000"/>
                </a:solidFill>
                <a:latin typeface="Arial"/>
                <a:ea typeface="Aptos" panose="020B0004020202020204" pitchFamily="34" charset="0"/>
                <a:cs typeface="Arial"/>
              </a:rPr>
              <a:t>information and regular updates</a:t>
            </a:r>
            <a:r>
              <a:rPr lang="en-US" sz="2800" b="1" dirty="0">
                <a:solidFill>
                  <a:srgbClr val="000000"/>
                </a:solidFill>
                <a:effectLst/>
                <a:latin typeface="Arial"/>
                <a:ea typeface="Aptos" panose="020B0004020202020204" pitchFamily="34" charset="0"/>
                <a:cs typeface="Arial"/>
              </a:rPr>
              <a:t> are </a:t>
            </a:r>
            <a:r>
              <a:rPr lang="en-US" sz="2800" dirty="0">
                <a:solidFill>
                  <a:srgbClr val="000000"/>
                </a:solidFill>
                <a:latin typeface="Arial"/>
                <a:ea typeface="Aptos" panose="020B0004020202020204" pitchFamily="34" charset="0"/>
                <a:cs typeface="Arial"/>
              </a:rPr>
              <a:t>provided</a:t>
            </a:r>
            <a:r>
              <a:rPr lang="en-US" sz="2800" b="1" dirty="0">
                <a:solidFill>
                  <a:srgbClr val="000000"/>
                </a:solidFill>
                <a:effectLst/>
                <a:latin typeface="Arial"/>
                <a:ea typeface="Aptos" panose="020B0004020202020204" pitchFamily="34" charset="0"/>
                <a:cs typeface="Arial"/>
              </a:rPr>
              <a:t> </a:t>
            </a:r>
            <a:r>
              <a:rPr lang="en-US" sz="2800" dirty="0">
                <a:solidFill>
                  <a:srgbClr val="000000"/>
                </a:solidFill>
                <a:latin typeface="Arial"/>
                <a:ea typeface="Aptos" panose="020B0004020202020204" pitchFamily="34" charset="0"/>
                <a:cs typeface="Arial"/>
              </a:rPr>
              <a:t>in</a:t>
            </a:r>
            <a:r>
              <a:rPr lang="en-US" sz="2800" b="1" dirty="0">
                <a:solidFill>
                  <a:srgbClr val="000000"/>
                </a:solidFill>
                <a:effectLst/>
                <a:latin typeface="Arial"/>
                <a:ea typeface="Aptos" panose="020B0004020202020204" pitchFamily="34" charset="0"/>
                <a:cs typeface="Arial"/>
              </a:rPr>
              <a:t> </a:t>
            </a:r>
            <a:r>
              <a:rPr lang="en-US" sz="2800" dirty="0">
                <a:solidFill>
                  <a:srgbClr val="000000"/>
                </a:solidFill>
                <a:latin typeface="Arial"/>
                <a:ea typeface="Aptos" panose="020B0004020202020204" pitchFamily="34" charset="0"/>
                <a:cs typeface="Arial"/>
              </a:rPr>
              <a:t>the </a:t>
            </a:r>
            <a:r>
              <a:rPr lang="en-US" sz="2800" b="1" dirty="0">
                <a:solidFill>
                  <a:srgbClr val="000000"/>
                </a:solidFill>
                <a:effectLst/>
                <a:latin typeface="Arial"/>
                <a:ea typeface="Aptos" panose="020B0004020202020204" pitchFamily="34" charset="0"/>
                <a:cs typeface="Arial"/>
              </a:rPr>
              <a:t>North Carolina Association of Public Health Nurse Administrators </a:t>
            </a:r>
            <a:r>
              <a:rPr lang="en-US" sz="2800" dirty="0">
                <a:solidFill>
                  <a:srgbClr val="000000"/>
                </a:solidFill>
                <a:latin typeface="Arial"/>
                <a:ea typeface="Aptos" panose="020B0004020202020204" pitchFamily="34" charset="0"/>
                <a:cs typeface="Arial"/>
              </a:rPr>
              <a:t>(NCAPHNA) </a:t>
            </a:r>
            <a:r>
              <a:rPr lang="en-US" sz="2800" b="1" dirty="0">
                <a:solidFill>
                  <a:srgbClr val="000000"/>
                </a:solidFill>
                <a:effectLst/>
                <a:latin typeface="Arial"/>
                <a:ea typeface="Aptos" panose="020B0004020202020204" pitchFamily="34" charset="0"/>
                <a:cs typeface="Arial"/>
              </a:rPr>
              <a:t>Quarterly Report</a:t>
            </a:r>
            <a:endParaRPr lang="en-US" sz="2800" dirty="0">
              <a:solidFill>
                <a:srgbClr val="000000"/>
              </a:solidFill>
              <a:effectLst/>
              <a:latin typeface="Arial"/>
              <a:ea typeface="Aptos" panose="020B0004020202020204" pitchFamily="34" charset="0"/>
              <a:cs typeface="Arial"/>
            </a:endParaRPr>
          </a:p>
          <a:p>
            <a:pPr marL="0" marR="0">
              <a:spcBef>
                <a:spcPts val="0"/>
              </a:spcBef>
              <a:spcAft>
                <a:spcPts val="0"/>
              </a:spcAft>
            </a:pPr>
            <a:endParaRPr lang="en-US" sz="2800">
              <a:solidFill>
                <a:srgbClr val="000000"/>
              </a:solidFill>
              <a:effectLst/>
              <a:latin typeface="Arial" panose="020B0604020202020204" pitchFamily="34" charset="0"/>
              <a:ea typeface="Aptos" panose="020B0004020202020204" pitchFamily="34" charset="0"/>
            </a:endParaRPr>
          </a:p>
          <a:p>
            <a:pPr marL="0">
              <a:spcBef>
                <a:spcPts val="0"/>
              </a:spcBef>
            </a:pPr>
            <a:r>
              <a:rPr lang="en-US" sz="2800" dirty="0">
                <a:solidFill>
                  <a:srgbClr val="000000"/>
                </a:solidFill>
                <a:effectLst/>
                <a:latin typeface="Arial"/>
                <a:ea typeface="Aptos" panose="020B0004020202020204" pitchFamily="34" charset="0"/>
                <a:cs typeface="Arial"/>
              </a:rPr>
              <a:t>Next</a:t>
            </a:r>
            <a:r>
              <a:rPr lang="en-US" sz="2800" dirty="0">
                <a:solidFill>
                  <a:srgbClr val="000000"/>
                </a:solidFill>
                <a:latin typeface="Arial"/>
                <a:ea typeface="Aptos" panose="020B0004020202020204" pitchFamily="34" charset="0"/>
                <a:cs typeface="Arial"/>
              </a:rPr>
              <a:t> NCAPHNA</a:t>
            </a:r>
            <a:r>
              <a:rPr lang="en-US" sz="2800" dirty="0">
                <a:solidFill>
                  <a:srgbClr val="000000"/>
                </a:solidFill>
                <a:effectLst/>
                <a:latin typeface="Arial"/>
                <a:ea typeface="Aptos" panose="020B0004020202020204" pitchFamily="34" charset="0"/>
                <a:cs typeface="Arial"/>
              </a:rPr>
              <a:t> </a:t>
            </a:r>
            <a:r>
              <a:rPr lang="en-US" sz="2800" dirty="0">
                <a:solidFill>
                  <a:srgbClr val="000000"/>
                </a:solidFill>
                <a:latin typeface="Arial"/>
                <a:ea typeface="Aptos" panose="020B0004020202020204" pitchFamily="34" charset="0"/>
                <a:cs typeface="Arial"/>
              </a:rPr>
              <a:t>Quarterly Report will be released in</a:t>
            </a:r>
            <a:r>
              <a:rPr lang="en-US" sz="2800" dirty="0">
                <a:solidFill>
                  <a:srgbClr val="000000"/>
                </a:solidFill>
                <a:effectLst/>
                <a:latin typeface="Arial"/>
                <a:ea typeface="Aptos" panose="020B0004020202020204" pitchFamily="34" charset="0"/>
                <a:cs typeface="Arial"/>
              </a:rPr>
              <a:t> </a:t>
            </a:r>
            <a:r>
              <a:rPr lang="en-US" sz="2800" dirty="0">
                <a:solidFill>
                  <a:srgbClr val="000000"/>
                </a:solidFill>
                <a:latin typeface="Arial"/>
                <a:ea typeface="Aptos" panose="020B0004020202020204" pitchFamily="34" charset="0"/>
                <a:cs typeface="Arial"/>
              </a:rPr>
              <a:t>July 2024</a:t>
            </a:r>
            <a:endParaRPr lang="en-US" sz="2800" dirty="0">
              <a:solidFill>
                <a:srgbClr val="000000"/>
              </a:solidFill>
              <a:effectLst/>
              <a:latin typeface="Arial"/>
              <a:ea typeface="Aptos" panose="020B0004020202020204" pitchFamily="34" charset="0"/>
              <a:cs typeface="Arial"/>
            </a:endParaRPr>
          </a:p>
          <a:p>
            <a:endParaRPr lang="en-US" sz="2800"/>
          </a:p>
        </p:txBody>
      </p:sp>
      <p:sp>
        <p:nvSpPr>
          <p:cNvPr id="4" name="Text Placeholder 3">
            <a:extLst>
              <a:ext uri="{FF2B5EF4-FFF2-40B4-BE49-F238E27FC236}">
                <a16:creationId xmlns:a16="http://schemas.microsoft.com/office/drawing/2014/main" id="{80AD768B-D684-7176-7FD0-7E8FB60387AA}"/>
              </a:ext>
            </a:extLst>
          </p:cNvPr>
          <p:cNvSpPr>
            <a:spLocks noGrp="1"/>
          </p:cNvSpPr>
          <p:nvPr>
            <p:ph type="body" sz="quarter" idx="11"/>
          </p:nvPr>
        </p:nvSpPr>
        <p:spPr/>
        <p:txBody>
          <a:bodyPr/>
          <a:lstStyle/>
          <a:p>
            <a:endParaRPr lang="en-US"/>
          </a:p>
        </p:txBody>
      </p:sp>
      <p:sp>
        <p:nvSpPr>
          <p:cNvPr id="2" name="Title 1">
            <a:extLst>
              <a:ext uri="{FF2B5EF4-FFF2-40B4-BE49-F238E27FC236}">
                <a16:creationId xmlns:a16="http://schemas.microsoft.com/office/drawing/2014/main" id="{4DAA1ED9-6608-6655-9E3F-BF114547AB9C}"/>
              </a:ext>
            </a:extLst>
          </p:cNvPr>
          <p:cNvSpPr>
            <a:spLocks noGrp="1"/>
          </p:cNvSpPr>
          <p:nvPr>
            <p:ph type="title"/>
          </p:nvPr>
        </p:nvSpPr>
        <p:spPr/>
        <p:txBody>
          <a:bodyPr/>
          <a:lstStyle/>
          <a:p>
            <a:r>
              <a:rPr lang="en-US" sz="3600">
                <a:latin typeface="Arial"/>
                <a:cs typeface="Arial"/>
              </a:rPr>
              <a:t>CMARC Updates</a:t>
            </a:r>
          </a:p>
        </p:txBody>
      </p:sp>
    </p:spTree>
    <p:extLst>
      <p:ext uri="{BB962C8B-B14F-4D97-AF65-F5344CB8AC3E}">
        <p14:creationId xmlns:p14="http://schemas.microsoft.com/office/powerpoint/2010/main" val="1523345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9433DA-E2AB-F9E9-1338-B399626A4C45}"/>
              </a:ext>
            </a:extLst>
          </p:cNvPr>
          <p:cNvSpPr>
            <a:spLocks noGrp="1"/>
          </p:cNvSpPr>
          <p:nvPr>
            <p:ph type="body" sz="quarter" idx="10"/>
          </p:nvPr>
        </p:nvSpPr>
        <p:spPr/>
        <p:txBody>
          <a:bodyPr vert="horz" lIns="91440" tIns="45720" rIns="91440" bIns="45720" rtlCol="0" anchor="t">
            <a:noAutofit/>
          </a:bodyPr>
          <a:lstStyle/>
          <a:p>
            <a:endParaRPr lang="en-US">
              <a:latin typeface="Arial"/>
              <a:cs typeface="Arial"/>
            </a:endParaRPr>
          </a:p>
          <a:p>
            <a:r>
              <a:rPr lang="en-US" sz="2800">
                <a:latin typeface="Arial"/>
                <a:cs typeface="Arial"/>
              </a:rPr>
              <a:t>Phase One- CMARC Care Management Basics</a:t>
            </a:r>
            <a:endParaRPr lang="en-US" sz="2800"/>
          </a:p>
          <a:p>
            <a:r>
              <a:rPr lang="en-US" sz="2800">
                <a:latin typeface="Arial"/>
                <a:cs typeface="Arial"/>
              </a:rPr>
              <a:t>Phase One Plus- Supports the work of CMARC</a:t>
            </a:r>
          </a:p>
          <a:p>
            <a:r>
              <a:rPr lang="en-US" sz="2800">
                <a:latin typeface="Arial"/>
                <a:cs typeface="Arial"/>
              </a:rPr>
              <a:t>Phase Two- Target Populations</a:t>
            </a:r>
          </a:p>
          <a:p>
            <a:r>
              <a:rPr lang="en-US" sz="2800">
                <a:latin typeface="Arial"/>
                <a:cs typeface="Arial"/>
              </a:rPr>
              <a:t>Phase Three- Supervisor Expectations</a:t>
            </a:r>
          </a:p>
          <a:p>
            <a:endParaRPr lang="en-US" sz="2800"/>
          </a:p>
          <a:p>
            <a:r>
              <a:rPr lang="en-US" sz="2800">
                <a:latin typeface="Arial"/>
                <a:cs typeface="Arial"/>
              </a:rPr>
              <a:t>Seasoned Staff are encouraged to use as a Refresher</a:t>
            </a:r>
            <a:endParaRPr lang="en-US" sz="2800"/>
          </a:p>
        </p:txBody>
      </p:sp>
      <p:sp>
        <p:nvSpPr>
          <p:cNvPr id="4" name="Text Placeholder 3">
            <a:extLst>
              <a:ext uri="{FF2B5EF4-FFF2-40B4-BE49-F238E27FC236}">
                <a16:creationId xmlns:a16="http://schemas.microsoft.com/office/drawing/2014/main" id="{F87CF0B6-A424-B392-7912-4899DF0A3E91}"/>
              </a:ext>
            </a:extLst>
          </p:cNvPr>
          <p:cNvSpPr>
            <a:spLocks noGrp="1"/>
          </p:cNvSpPr>
          <p:nvPr>
            <p:ph type="body" sz="quarter" idx="11"/>
          </p:nvPr>
        </p:nvSpPr>
        <p:spPr/>
        <p:txBody>
          <a:bodyPr/>
          <a:lstStyle/>
          <a:p>
            <a:endParaRPr lang="en-US"/>
          </a:p>
        </p:txBody>
      </p:sp>
      <p:sp>
        <p:nvSpPr>
          <p:cNvPr id="2" name="Title 1">
            <a:extLst>
              <a:ext uri="{FF2B5EF4-FFF2-40B4-BE49-F238E27FC236}">
                <a16:creationId xmlns:a16="http://schemas.microsoft.com/office/drawing/2014/main" id="{24B575BC-54BE-36C2-6901-8833E9CD7949}"/>
              </a:ext>
            </a:extLst>
          </p:cNvPr>
          <p:cNvSpPr>
            <a:spLocks noGrp="1"/>
          </p:cNvSpPr>
          <p:nvPr>
            <p:ph type="title"/>
          </p:nvPr>
        </p:nvSpPr>
        <p:spPr/>
        <p:txBody>
          <a:bodyPr/>
          <a:lstStyle/>
          <a:p>
            <a:r>
              <a:rPr lang="en-US" sz="3600">
                <a:latin typeface="Arial"/>
                <a:cs typeface="Arial"/>
              </a:rPr>
              <a:t>CMARC Training Components</a:t>
            </a:r>
            <a:endParaRPr lang="en-US" sz="3600"/>
          </a:p>
        </p:txBody>
      </p:sp>
    </p:spTree>
    <p:extLst>
      <p:ext uri="{BB962C8B-B14F-4D97-AF65-F5344CB8AC3E}">
        <p14:creationId xmlns:p14="http://schemas.microsoft.com/office/powerpoint/2010/main" val="2748469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2DDF0D-98CD-A8FE-5088-22C6810067D0}"/>
              </a:ext>
            </a:extLst>
          </p:cNvPr>
          <p:cNvSpPr>
            <a:spLocks noGrp="1"/>
          </p:cNvSpPr>
          <p:nvPr>
            <p:ph type="body" sz="quarter" idx="10"/>
          </p:nvPr>
        </p:nvSpPr>
        <p:spPr>
          <a:xfrm>
            <a:off x="402867" y="1840772"/>
            <a:ext cx="10770894" cy="4215697"/>
          </a:xfrm>
        </p:spPr>
        <p:txBody>
          <a:bodyPr vert="horz" lIns="91440" tIns="45720" rIns="91440" bIns="45720" rtlCol="0" anchor="t">
            <a:noAutofit/>
          </a:bodyPr>
          <a:lstStyle/>
          <a:p>
            <a:pPr marL="0" marR="0" indent="0">
              <a:spcBef>
                <a:spcPts val="0"/>
              </a:spcBef>
              <a:spcAft>
                <a:spcPts val="0"/>
              </a:spcAft>
              <a:buNone/>
            </a:pPr>
            <a:endParaRPr lang="en-US" sz="2800" b="1">
              <a:solidFill>
                <a:srgbClr val="000000"/>
              </a:solidFill>
              <a:effectLst/>
              <a:latin typeface="Arial" panose="020B0604020202020204" pitchFamily="34" charset="0"/>
              <a:ea typeface="Aptos" panose="020B0004020202020204" pitchFamily="34" charset="0"/>
            </a:endParaRPr>
          </a:p>
          <a:p>
            <a:pPr marL="457200" indent="-457200">
              <a:buFont typeface="Arial" panose="020B0604020202020204" pitchFamily="34" charset="0"/>
              <a:buChar char="•"/>
            </a:pPr>
            <a:r>
              <a:rPr lang="en-US" sz="2800">
                <a:latin typeface="Arial"/>
                <a:cs typeface="Arial"/>
              </a:rPr>
              <a:t>July 11, 2024</a:t>
            </a:r>
          </a:p>
          <a:p>
            <a:pPr marL="457200" indent="-457200">
              <a:buFont typeface="Arial" panose="020B0604020202020204" pitchFamily="34" charset="0"/>
              <a:buChar char="•"/>
            </a:pPr>
            <a:r>
              <a:rPr lang="en-US" sz="2800">
                <a:latin typeface="Arial"/>
                <a:cs typeface="Arial"/>
              </a:rPr>
              <a:t>September 12, 2024</a:t>
            </a:r>
          </a:p>
          <a:p>
            <a:pPr marL="457200" indent="-457200">
              <a:buFont typeface="Arial" panose="020B0604020202020204" pitchFamily="34" charset="0"/>
              <a:buChar char="•"/>
            </a:pPr>
            <a:r>
              <a:rPr lang="en-US" sz="2800">
                <a:latin typeface="Arial"/>
                <a:cs typeface="Arial"/>
              </a:rPr>
              <a:t>November 14, 2024</a:t>
            </a:r>
          </a:p>
          <a:p>
            <a:pPr marL="0" indent="0" algn="ctr">
              <a:buNone/>
            </a:pPr>
            <a:endParaRPr lang="en-US">
              <a:solidFill>
                <a:srgbClr val="000000"/>
              </a:solidFill>
              <a:ea typeface="Calibri" panose="020F0502020204030204" pitchFamily="34" charset="0"/>
            </a:endParaRPr>
          </a:p>
          <a:p>
            <a:pPr marL="0" indent="0">
              <a:buNone/>
            </a:pPr>
            <a:r>
              <a:rPr lang="en-US" sz="2400">
                <a:solidFill>
                  <a:srgbClr val="000000"/>
                </a:solidFill>
                <a:latin typeface="Arial"/>
                <a:ea typeface="Calibri" panose="020F0502020204030204" pitchFamily="34" charset="0"/>
                <a:cs typeface="Arial"/>
              </a:rPr>
              <a:t>Care Managers can access the live and archived</a:t>
            </a:r>
            <a:r>
              <a:rPr lang="en-US" sz="2400">
                <a:latin typeface="Arial"/>
                <a:ea typeface="Calibri" panose="020F0502020204030204" pitchFamily="34" charset="0"/>
                <a:cs typeface="Arial"/>
              </a:rPr>
              <a:t> webinars on the CMARC Web Page </a:t>
            </a:r>
            <a:endParaRPr lang="en-US" sz="2400"/>
          </a:p>
          <a:p>
            <a:endParaRPr lang="en-US" sz="2400"/>
          </a:p>
        </p:txBody>
      </p:sp>
      <p:sp>
        <p:nvSpPr>
          <p:cNvPr id="4" name="Text Placeholder 3">
            <a:extLst>
              <a:ext uri="{FF2B5EF4-FFF2-40B4-BE49-F238E27FC236}">
                <a16:creationId xmlns:a16="http://schemas.microsoft.com/office/drawing/2014/main" id="{80AD768B-D684-7176-7FD0-7E8FB60387AA}"/>
              </a:ext>
            </a:extLst>
          </p:cNvPr>
          <p:cNvSpPr>
            <a:spLocks noGrp="1"/>
          </p:cNvSpPr>
          <p:nvPr>
            <p:ph type="body" sz="quarter" idx="11"/>
          </p:nvPr>
        </p:nvSpPr>
        <p:spPr/>
        <p:txBody>
          <a:bodyPr/>
          <a:lstStyle/>
          <a:p>
            <a:endParaRPr lang="en-US"/>
          </a:p>
        </p:txBody>
      </p:sp>
      <p:sp>
        <p:nvSpPr>
          <p:cNvPr id="2" name="Title 1">
            <a:extLst>
              <a:ext uri="{FF2B5EF4-FFF2-40B4-BE49-F238E27FC236}">
                <a16:creationId xmlns:a16="http://schemas.microsoft.com/office/drawing/2014/main" id="{4DAA1ED9-6608-6655-9E3F-BF114547AB9C}"/>
              </a:ext>
            </a:extLst>
          </p:cNvPr>
          <p:cNvSpPr>
            <a:spLocks noGrp="1"/>
          </p:cNvSpPr>
          <p:nvPr>
            <p:ph type="title"/>
          </p:nvPr>
        </p:nvSpPr>
        <p:spPr/>
        <p:txBody>
          <a:bodyPr/>
          <a:lstStyle/>
          <a:p>
            <a:r>
              <a:rPr lang="en-US" sz="3600">
                <a:latin typeface="Arial"/>
                <a:cs typeface="Arial"/>
              </a:rPr>
              <a:t>Bimonthly CMARC Program Webinars</a:t>
            </a:r>
            <a:endParaRPr lang="en-US" sz="3600"/>
          </a:p>
        </p:txBody>
      </p:sp>
    </p:spTree>
    <p:extLst>
      <p:ext uri="{BB962C8B-B14F-4D97-AF65-F5344CB8AC3E}">
        <p14:creationId xmlns:p14="http://schemas.microsoft.com/office/powerpoint/2010/main" val="28729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A28837-70EA-0951-1ADC-65E414A06BC4}"/>
              </a:ext>
            </a:extLst>
          </p:cNvPr>
          <p:cNvSpPr>
            <a:spLocks noGrp="1"/>
          </p:cNvSpPr>
          <p:nvPr>
            <p:ph type="body" sz="quarter" idx="10"/>
          </p:nvPr>
        </p:nvSpPr>
        <p:spPr>
          <a:xfrm>
            <a:off x="89716" y="922197"/>
            <a:ext cx="4079908" cy="4215697"/>
          </a:xfrm>
          <a:ln>
            <a:solidFill>
              <a:schemeClr val="accent2">
                <a:lumMod val="60000"/>
                <a:lumOff val="40000"/>
              </a:schemeClr>
            </a:solidFill>
          </a:ln>
        </p:spPr>
        <p:txBody>
          <a:bodyPr vert="horz" lIns="91440" tIns="182880" rIns="91440" bIns="45720" rtlCol="0" anchor="t">
            <a:normAutofit/>
          </a:bodyPr>
          <a:lstStyle/>
          <a:p>
            <a:pPr marL="0" indent="0" algn="ctr">
              <a:buNone/>
            </a:pPr>
            <a:r>
              <a:rPr lang="en-US" sz="2200">
                <a:latin typeface="Arial"/>
                <a:cs typeface="Arial"/>
              </a:rPr>
              <a:t>LHDs have the support of your state CMARC Program staff and your </a:t>
            </a:r>
            <a:r>
              <a:rPr lang="en-US" sz="2200">
                <a:latin typeface="Arial"/>
                <a:cs typeface="Arial"/>
                <a:hlinkClick r:id="rId3"/>
              </a:rPr>
              <a:t>regional child health nurse consultants (RCHNCs)</a:t>
            </a:r>
            <a:r>
              <a:rPr lang="en-US" sz="2200">
                <a:latin typeface="Arial"/>
                <a:cs typeface="Arial"/>
              </a:rPr>
              <a:t> who serve as resources for both the Child Health and CMARC Programs.</a:t>
            </a:r>
          </a:p>
          <a:p>
            <a:pPr marL="0" indent="0" algn="ctr">
              <a:buNone/>
            </a:pPr>
            <a:endParaRPr lang="en-US" sz="2200"/>
          </a:p>
        </p:txBody>
      </p:sp>
      <p:sp>
        <p:nvSpPr>
          <p:cNvPr id="6" name="Slide Number Placeholder 2">
            <a:extLst>
              <a:ext uri="{FF2B5EF4-FFF2-40B4-BE49-F238E27FC236}">
                <a16:creationId xmlns:a16="http://schemas.microsoft.com/office/drawing/2014/main" id="{220C0E3F-5EB9-5DA6-B085-B48A866DF6B1}"/>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50" b="0" i="0" u="none" strike="noStrike" kern="1200" cap="none" spc="0" normalizeH="0" baseline="0" noProof="0">
                <a:ln>
                  <a:noFill/>
                </a:ln>
                <a:solidFill>
                  <a:sysClr val="windowText" lastClr="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3" name="Title 12">
            <a:extLst>
              <a:ext uri="{FF2B5EF4-FFF2-40B4-BE49-F238E27FC236}">
                <a16:creationId xmlns:a16="http://schemas.microsoft.com/office/drawing/2014/main" id="{4234D2E0-9024-69E8-E6B4-5CD1328627B3}"/>
              </a:ext>
            </a:extLst>
          </p:cNvPr>
          <p:cNvSpPr>
            <a:spLocks noGrp="1"/>
          </p:cNvSpPr>
          <p:nvPr>
            <p:ph type="title"/>
          </p:nvPr>
        </p:nvSpPr>
        <p:spPr>
          <a:xfrm>
            <a:off x="-4229" y="177730"/>
            <a:ext cx="11418072" cy="548640"/>
          </a:xfrm>
        </p:spPr>
        <p:txBody>
          <a:bodyPr/>
          <a:lstStyle/>
          <a:p>
            <a:r>
              <a:rPr lang="en-US">
                <a:solidFill>
                  <a:schemeClr val="bg1"/>
                </a:solidFill>
                <a:latin typeface="Arial"/>
                <a:cs typeface="Arial"/>
              </a:rPr>
              <a:t>Child Health/CMARC Statewide Coverage Map</a:t>
            </a:r>
            <a:endParaRPr lang="en-US">
              <a:solidFill>
                <a:schemeClr val="bg1"/>
              </a:solidFill>
            </a:endParaRPr>
          </a:p>
        </p:txBody>
      </p:sp>
      <p:pic>
        <p:nvPicPr>
          <p:cNvPr id="8" name="Picture 7" descr="A map of the united states&#10;&#10;Description automatically generated">
            <a:extLst>
              <a:ext uri="{FF2B5EF4-FFF2-40B4-BE49-F238E27FC236}">
                <a16:creationId xmlns:a16="http://schemas.microsoft.com/office/drawing/2014/main" id="{451BA7AD-97B6-E5FF-D0E2-2B615FD49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1382" y="727305"/>
            <a:ext cx="7812585" cy="5859439"/>
          </a:xfrm>
          <a:prstGeom prst="rect">
            <a:avLst/>
          </a:prstGeom>
          <a:ln>
            <a:solidFill>
              <a:schemeClr val="tx2"/>
            </a:solidFill>
          </a:ln>
        </p:spPr>
      </p:pic>
      <p:sp>
        <p:nvSpPr>
          <p:cNvPr id="4" name="Text Placeholder 2">
            <a:extLst>
              <a:ext uri="{FF2B5EF4-FFF2-40B4-BE49-F238E27FC236}">
                <a16:creationId xmlns:a16="http://schemas.microsoft.com/office/drawing/2014/main" id="{D9FB5FF6-B78C-1948-BA0B-283A100747BB}"/>
              </a:ext>
            </a:extLst>
          </p:cNvPr>
          <p:cNvSpPr txBox="1">
            <a:spLocks/>
          </p:cNvSpPr>
          <p:nvPr/>
        </p:nvSpPr>
        <p:spPr>
          <a:xfrm>
            <a:off x="494524" y="4058143"/>
            <a:ext cx="3464492" cy="2113339"/>
          </a:xfrm>
          <a:prstGeom prst="rect">
            <a:avLst/>
          </a:prstGeom>
          <a:ln w="47625" cmpd="tri">
            <a:solidFill>
              <a:schemeClr val="accent2">
                <a:lumMod val="60000"/>
                <a:lumOff val="40000"/>
              </a:schemeClr>
            </a:solidFill>
          </a:ln>
        </p:spPr>
        <p:txBody>
          <a:bodyPr vert="horz" lIns="91440" tIns="182880" rIns="91440" bIns="4572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Calibri" panose="020F050202020403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200" b="1">
                <a:latin typeface="Calibri"/>
                <a:cs typeface="Calibri"/>
              </a:rPr>
              <a:t>All RCHNCs have been and will continue to contact each LHD to offer support. </a:t>
            </a:r>
            <a:endParaRPr lang="en-US" sz="2200" b="1">
              <a:cs typeface="Calibri"/>
            </a:endParaRPr>
          </a:p>
          <a:p>
            <a:pPr marL="0" indent="0" algn="ctr">
              <a:buNone/>
            </a:pPr>
            <a:r>
              <a:rPr lang="en-US" sz="2200" b="1">
                <a:latin typeface="Calibri"/>
                <a:cs typeface="Calibri"/>
              </a:rPr>
              <a:t>Please reach out to your </a:t>
            </a:r>
            <a:r>
              <a:rPr lang="en-US" sz="2200" b="1">
                <a:latin typeface="Calibri"/>
                <a:cs typeface="Calibri"/>
                <a:hlinkClick r:id="rId3"/>
              </a:rPr>
              <a:t>RCHNC</a:t>
            </a:r>
            <a:r>
              <a:rPr lang="en-US" sz="2200" b="1">
                <a:latin typeface="Calibri"/>
                <a:cs typeface="Calibri"/>
              </a:rPr>
              <a:t> for questions about CMARC.</a:t>
            </a:r>
          </a:p>
          <a:p>
            <a:pPr marL="0" indent="0" algn="ctr">
              <a:buFont typeface="Arial" panose="020B0604020202020204" pitchFamily="34" charset="0"/>
              <a:buNone/>
            </a:pPr>
            <a:endParaRPr lang="en-US" sz="2200" b="1"/>
          </a:p>
        </p:txBody>
      </p:sp>
    </p:spTree>
    <p:extLst>
      <p:ext uri="{BB962C8B-B14F-4D97-AF65-F5344CB8AC3E}">
        <p14:creationId xmlns:p14="http://schemas.microsoft.com/office/powerpoint/2010/main" val="22799389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954</Words>
  <Application>Microsoft Office PowerPoint</Application>
  <PresentationFormat>Widescreen</PresentationFormat>
  <Paragraphs>126</Paragraphs>
  <Slides>15</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Franklin Gothic Demi Cond</vt:lpstr>
      <vt:lpstr>Franklin Gothic Medium</vt:lpstr>
      <vt:lpstr>Gotham Bold</vt:lpstr>
      <vt:lpstr>Segoe UI</vt:lpstr>
      <vt:lpstr>Office Theme</vt:lpstr>
      <vt:lpstr>PowerPoint Presentation</vt:lpstr>
      <vt:lpstr>PowerPoint Presentation</vt:lpstr>
      <vt:lpstr>Access to NC Tracks for CMHRP and CMARC Care Managers</vt:lpstr>
      <vt:lpstr>Access to NC Tracks for CMHRP and CMARC Care Managers (cont.)</vt:lpstr>
      <vt:lpstr>CMARC Referral and Supervisor Directory</vt:lpstr>
      <vt:lpstr>CMARC Updates</vt:lpstr>
      <vt:lpstr>CMARC Training Components</vt:lpstr>
      <vt:lpstr>Bimonthly CMARC Program Webinars</vt:lpstr>
      <vt:lpstr>Child Health/CMARC Statewide Coverage Map</vt:lpstr>
      <vt:lpstr>Temporary Coverage Plan CMARC (and Child Health): 4/24/24 thru 7/26/24 for Lynette Robinson's Region</vt:lpstr>
      <vt:lpstr>CMHRP Updates </vt:lpstr>
      <vt:lpstr>CMHRP Updates </vt:lpstr>
      <vt:lpstr>PowerPoint Presentation</vt:lpstr>
      <vt:lpstr>2024 CMHRP Calendar</vt:lpstr>
      <vt:lpstr>CMHRP Statewide Coverage Map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Mattson, Gerri L</dc:creator>
  <cp:lastModifiedBy>Karen Davis</cp:lastModifiedBy>
  <cp:revision>11</cp:revision>
  <dcterms:created xsi:type="dcterms:W3CDTF">2024-06-12T14:45:58Z</dcterms:created>
  <dcterms:modified xsi:type="dcterms:W3CDTF">2024-06-18T19:16:36Z</dcterms:modified>
</cp:coreProperties>
</file>