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B4F8EC-DD79-6D9C-4989-73CA2391EC21}" v="4" dt="2024-06-19T13:41:17.0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3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5221" y="188570"/>
            <a:ext cx="9737177" cy="17806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cs typeface="Calibri Light"/>
              </a:rPr>
              <a:t>AA 117</a:t>
            </a:r>
            <a:br>
              <a:rPr lang="en-US" sz="3600" dirty="0">
                <a:cs typeface="Calibri Light"/>
              </a:rPr>
            </a:br>
            <a:r>
              <a:rPr lang="en-US" sz="3600" dirty="0">
                <a:cs typeface="Calibri Light"/>
              </a:rPr>
              <a:t>Public Health Infrastructure: Local Workforce Development</a:t>
            </a:r>
            <a:br>
              <a:rPr lang="en-US" dirty="0">
                <a:cs typeface="+mj-lt"/>
              </a:rPr>
            </a:br>
            <a:r>
              <a:rPr lang="en-US" sz="2200" b="1" cap="all" dirty="0">
                <a:solidFill>
                  <a:srgbClr val="014373"/>
                </a:solidFill>
                <a:ea typeface="+mj-lt"/>
                <a:cs typeface="+mj-lt"/>
              </a:rPr>
              <a:t>5-YEAR FUNDING Through October 31, 2027</a:t>
            </a:r>
            <a:endParaRPr lang="en-US" dirty="0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5627" y="2151780"/>
            <a:ext cx="9738526" cy="469700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200" cap="all" dirty="0">
                <a:ea typeface="+mn-lt"/>
                <a:cs typeface="+mn-lt"/>
              </a:rPr>
              <a:t>THE PURPOSE OF THIS FUNDING IS TO HELP MEET SHORT-TERM CRITICAL INFRASTRUCTURE NEEDS AND TO MAKE STATEGIC INVESTMENTS WHICH WILL HAVE LASTING EFFECTS ON LOCAL PUBLIC HEALTH DEPARTMENTS IN NORTH CAROLINA.</a:t>
            </a:r>
            <a:endParaRPr lang="en-US" sz="2200">
              <a:cs typeface="Calibri"/>
            </a:endParaRPr>
          </a:p>
          <a:p>
            <a:pPr marL="285750" indent="-285750" algn="l">
              <a:buChar char="•"/>
            </a:pPr>
            <a:r>
              <a:rPr lang="en-US" sz="2200" cap="all" dirty="0">
                <a:latin typeface="Calibri"/>
                <a:ea typeface="Cambria"/>
                <a:cs typeface="Calibri"/>
              </a:rPr>
              <a:t>FUNDING IS DISTRIBUTED TO EACH INDIVIDUAL LOCAL HEALTH DEPARTMENT BASED ON COUNTY POPULATION, SOCIAL VULNERABILITY AND EQUITY INDICES</a:t>
            </a:r>
            <a:endParaRPr lang="en-US" sz="2200" dirty="0">
              <a:cs typeface="Calibri"/>
            </a:endParaRPr>
          </a:p>
          <a:p>
            <a:pPr marL="285750" indent="-285750" algn="l">
              <a:buChar char="•"/>
            </a:pPr>
            <a:r>
              <a:rPr lang="en-US" sz="2200" cap="all" dirty="0">
                <a:latin typeface="Calibri"/>
                <a:ea typeface="Cambria"/>
                <a:cs typeface="Calibri"/>
              </a:rPr>
              <a:t>44 Counties Have Utilized Funds </a:t>
            </a:r>
            <a:endParaRPr lang="en-US" sz="2200" dirty="0">
              <a:latin typeface="Calibri"/>
              <a:ea typeface="Cambria"/>
              <a:cs typeface="Calibri"/>
            </a:endParaRPr>
          </a:p>
          <a:p>
            <a:pPr marL="285750" indent="-285750" algn="l">
              <a:buChar char="•"/>
            </a:pPr>
            <a:r>
              <a:rPr lang="en-US" sz="2200" cap="all" dirty="0">
                <a:latin typeface="Calibri"/>
                <a:ea typeface="Cambria"/>
                <a:cs typeface="Calibri"/>
              </a:rPr>
              <a:t>Total Amount Spent: $2,988,511.99</a:t>
            </a:r>
          </a:p>
          <a:p>
            <a:pPr marL="285750" indent="-285750" algn="l">
              <a:buChar char="•"/>
            </a:pPr>
            <a:r>
              <a:rPr lang="en-US" sz="2200" cap="all" dirty="0">
                <a:latin typeface="Calibri"/>
                <a:ea typeface="Cambria"/>
                <a:cs typeface="Calibri"/>
              </a:rPr>
              <a:t>Average Amount Spent: $12,504.23</a:t>
            </a:r>
          </a:p>
          <a:p>
            <a:pPr marL="285750" indent="-285750" algn="l">
              <a:buChar char="•"/>
            </a:pPr>
            <a:r>
              <a:rPr lang="en-US" sz="2200" cap="all" dirty="0">
                <a:latin typeface="Calibri"/>
                <a:ea typeface="Cambria"/>
                <a:cs typeface="Calibri"/>
              </a:rPr>
              <a:t>72 Counties in compliance for Fiscal Reporting</a:t>
            </a:r>
          </a:p>
          <a:p>
            <a:pPr marL="285750" indent="-285750" algn="l">
              <a:buChar char="•"/>
            </a:pPr>
            <a:endParaRPr lang="en-US" sz="2200" cap="all" dirty="0">
              <a:latin typeface="Calibri"/>
              <a:ea typeface="Cambri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1A7BE11EB38E4299DD6EA58AED5D3F" ma:contentTypeVersion="14" ma:contentTypeDescription="Create a new document." ma:contentTypeScope="" ma:versionID="c314a4643219badd827ad7b34519db3f">
  <xsd:schema xmlns:xsd="http://www.w3.org/2001/XMLSchema" xmlns:xs="http://www.w3.org/2001/XMLSchema" xmlns:p="http://schemas.microsoft.com/office/2006/metadata/properties" xmlns:ns2="9bf525fb-8aec-463c-8437-5573e00e06f0" xmlns:ns3="4cb6f0f2-89fb-4381-9cb2-a2abf7f796a9" targetNamespace="http://schemas.microsoft.com/office/2006/metadata/properties" ma:root="true" ma:fieldsID="1b86e23b1e8b81d48d116bcf327147d8" ns2:_="" ns3:_="">
    <xsd:import namespace="9bf525fb-8aec-463c-8437-5573e00e06f0"/>
    <xsd:import namespace="4cb6f0f2-89fb-4381-9cb2-a2abf7f796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f525fb-8aec-463c-8437-5573e00e06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da2157d8-ccc1-4fc8-a2a4-3f8f655345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6f0f2-89fb-4381-9cb2-a2abf7f796a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6c71d14-58e2-4443-ad45-b4ea3a0576af}" ma:internalName="TaxCatchAll" ma:showField="CatchAllData" ma:web="4cb6f0f2-89fb-4381-9cb2-a2abf7f796a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cb6f0f2-89fb-4381-9cb2-a2abf7f796a9" xsi:nil="true"/>
    <lcf76f155ced4ddcb4097134ff3c332f xmlns="9bf525fb-8aec-463c-8437-5573e00e06f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658495B-0028-48EC-934C-665F925886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DBF877-F44B-4106-8058-E27A656AE2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f525fb-8aec-463c-8437-5573e00e06f0"/>
    <ds:schemaRef ds:uri="4cb6f0f2-89fb-4381-9cb2-a2abf7f796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1FB31C5-7A4C-414B-B874-182BD4FD31C4}">
  <ds:schemaRefs>
    <ds:schemaRef ds:uri="http://schemas.microsoft.com/office/2006/metadata/properties"/>
    <ds:schemaRef ds:uri="http://schemas.microsoft.com/office/infopath/2007/PartnerControls"/>
    <ds:schemaRef ds:uri="4cb6f0f2-89fb-4381-9cb2-a2abf7f796a9"/>
    <ds:schemaRef ds:uri="9bf525fb-8aec-463c-8437-5573e00e06f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93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AA 117 Public Health Infrastructure: Local Workforce Development 5-YEAR FUNDING Through October 31, 2027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</dc:creator>
  <cp:lastModifiedBy>Karen Davis</cp:lastModifiedBy>
  <cp:revision>151</cp:revision>
  <dcterms:created xsi:type="dcterms:W3CDTF">2024-05-15T03:13:27Z</dcterms:created>
  <dcterms:modified xsi:type="dcterms:W3CDTF">2024-06-20T17:38:16Z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0x010100C81A7BE11EB38E4299DD6EA58AED5D3F</vt:lpwstr>
  </property>
  <property fmtid="{D5CDD505-2E9C-101B-9397-08002B2CF9AE}" pid="3" name="MediaServiceImageTags">
    <vt:lpwstr/>
  </property>
</Properties>
</file>