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972" r:id="rId3"/>
    <p:sldId id="932" r:id="rId4"/>
    <p:sldId id="3974" r:id="rId5"/>
    <p:sldId id="2147376976" r:id="rId6"/>
    <p:sldId id="3975" r:id="rId7"/>
    <p:sldId id="3978" r:id="rId8"/>
    <p:sldId id="923" r:id="rId9"/>
    <p:sldId id="3973" r:id="rId10"/>
    <p:sldId id="273" r:id="rId11"/>
    <p:sldId id="2147376985" r:id="rId12"/>
    <p:sldId id="2147376979" r:id="rId13"/>
    <p:sldId id="2147376983" r:id="rId14"/>
    <p:sldId id="2147376980" r:id="rId15"/>
    <p:sldId id="2147376981" r:id="rId16"/>
    <p:sldId id="2147376984" r:id="rId17"/>
    <p:sldId id="2147376982" r:id="rId18"/>
    <p:sldId id="276" r:id="rId19"/>
    <p:sldId id="275"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FB219D-5471-6508-C37F-40DFA4954B4F}" name="McCoy, Keith" initials="MK" userId="S::Keith.McCoy@dhhs.nc.gov::78fc0f14-506e-435b-8b40-66be461925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77" d="100"/>
          <a:sy n="77" d="100"/>
        </p:scale>
        <p:origin x="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41387024608501"/>
          <c:y val="0.13271604938271606"/>
          <c:w val="0.75391498881431762"/>
          <c:h val="0.69341563786008231"/>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CF-4B47-A22A-AC00F7A697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CF-4B47-A22A-AC00F7A69711}"/>
              </c:ext>
            </c:extLst>
          </c:dPt>
          <c:cat>
            <c:strRef>
              <c:f>Sheet1!$A$2:$A$3</c:f>
              <c:strCache>
                <c:ptCount val="2"/>
                <c:pt idx="0">
                  <c:v>1st Qtr</c:v>
                </c:pt>
                <c:pt idx="1">
                  <c:v>2nd Qtr</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00CF-4B47-A22A-AC00F7A6971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9FEF7-17FF-4DEB-B8FA-3CCC035AFC31}"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E4001-BCDA-45B5-AC04-5866B926DECD}" type="slidenum">
              <a:rPr lang="en-US" smtClean="0"/>
              <a:t>‹#›</a:t>
            </a:fld>
            <a:endParaRPr lang="en-US"/>
          </a:p>
        </p:txBody>
      </p:sp>
    </p:spTree>
    <p:extLst>
      <p:ext uri="{BB962C8B-B14F-4D97-AF65-F5344CB8AC3E}">
        <p14:creationId xmlns:p14="http://schemas.microsoft.com/office/powerpoint/2010/main" val="155573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E4001-BCDA-45B5-AC04-5866B926DECD}" type="slidenum">
              <a:rPr lang="en-US" smtClean="0"/>
              <a:t>1</a:t>
            </a:fld>
            <a:endParaRPr lang="en-US"/>
          </a:p>
        </p:txBody>
      </p:sp>
    </p:spTree>
    <p:extLst>
      <p:ext uri="{BB962C8B-B14F-4D97-AF65-F5344CB8AC3E}">
        <p14:creationId xmlns:p14="http://schemas.microsoft.com/office/powerpoint/2010/main" val="2004324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83697-3D5C-4D41-A6ED-70589C455C69}" type="slidenum">
              <a:rPr lang="en-US" smtClean="0"/>
              <a:pPr/>
              <a:t>18</a:t>
            </a:fld>
            <a:endParaRPr lang="en-US"/>
          </a:p>
        </p:txBody>
      </p:sp>
    </p:spTree>
    <p:extLst>
      <p:ext uri="{BB962C8B-B14F-4D97-AF65-F5344CB8AC3E}">
        <p14:creationId xmlns:p14="http://schemas.microsoft.com/office/powerpoint/2010/main" val="390706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83697-3D5C-4D41-A6ED-70589C455C69}" type="slidenum">
              <a:rPr lang="en-US" smtClean="0"/>
              <a:pPr/>
              <a:t>19</a:t>
            </a:fld>
            <a:endParaRPr lang="en-US"/>
          </a:p>
        </p:txBody>
      </p:sp>
    </p:spTree>
    <p:extLst>
      <p:ext uri="{BB962C8B-B14F-4D97-AF65-F5344CB8AC3E}">
        <p14:creationId xmlns:p14="http://schemas.microsoft.com/office/powerpoint/2010/main" val="383281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Univers Light" panose="020B0403020202020204" pitchFamily="34" charset="0"/>
              </a:rPr>
              <a:t>Dr. Tilson:  we have strong evidence that this is an area where there are serious inequities and disparities.  </a:t>
            </a:r>
          </a:p>
          <a:p>
            <a:pPr algn="l"/>
            <a:r>
              <a:rPr lang="en-US" sz="1800" b="0" i="0" u="none" strike="noStrike" baseline="0" dirty="0">
                <a:solidFill>
                  <a:srgbClr val="000000"/>
                </a:solidFill>
                <a:latin typeface="Univers Light" panose="020B0403020202020204" pitchFamily="34" charset="0"/>
              </a:rPr>
              <a:t>I will highlight a few of them to share with you WHY as our DHHS Medical Officers all agree, we must take action, the time is now. </a:t>
            </a:r>
          </a:p>
          <a:p>
            <a:pPr algn="l"/>
            <a:endParaRPr lang="en-US" sz="1800" b="0" i="0" u="none" strike="noStrike" baseline="0" dirty="0">
              <a:solidFill>
                <a:srgbClr val="000000"/>
              </a:solidFill>
              <a:latin typeface="Univers Light" panose="020B0403020202020204" pitchFamily="34" charset="0"/>
            </a:endParaRPr>
          </a:p>
          <a:p>
            <a:r>
              <a:rPr lang="en-US" sz="1800" b="0" i="0" u="none" strike="noStrike" baseline="0" dirty="0">
                <a:solidFill>
                  <a:srgbClr val="001F5F"/>
                </a:solidFill>
                <a:latin typeface="Univers Light" panose="020B0403020202020204" pitchFamily="34" charset="0"/>
              </a:rPr>
              <a:t>1. Prochaska JJ, Das S, Young-Wolff KC. Smoking, Mental Illness, and Public Health. Annual Review of Public Health [Internet]. 2017 Mar 20 [cited 2021 May 18];38:165–85. Available from: https://pubmed.ncbi.nlm.nih.gov/27992725/ </a:t>
            </a:r>
          </a:p>
          <a:p>
            <a:r>
              <a:rPr lang="en-US" sz="1800" b="0" i="0" u="none" strike="noStrike" baseline="0" dirty="0">
                <a:solidFill>
                  <a:srgbClr val="001F5F"/>
                </a:solidFill>
                <a:latin typeface="Univers Light" panose="020B0403020202020204" pitchFamily="34" charset="0"/>
              </a:rPr>
              <a:t>2. U.S. Department of Health and Human Services. Smoking Cessation: A Report of the Surgeon General. Atlanta, GA; 2020. </a:t>
            </a:r>
          </a:p>
          <a:p>
            <a:r>
              <a:rPr lang="en-US" sz="1800" b="0" i="0" u="none" strike="noStrike" baseline="0" dirty="0">
                <a:solidFill>
                  <a:srgbClr val="001F5F"/>
                </a:solidFill>
                <a:latin typeface="Univers Light" panose="020B0403020202020204" pitchFamily="34" charset="0"/>
              </a:rPr>
              <a:t>3. Prochaska JJ, </a:t>
            </a:r>
            <a:r>
              <a:rPr lang="en-US" sz="1800" b="0" i="0" u="none" strike="noStrike" baseline="0" dirty="0" err="1">
                <a:solidFill>
                  <a:srgbClr val="001F5F"/>
                </a:solidFill>
                <a:latin typeface="Univers Light" panose="020B0403020202020204" pitchFamily="34" charset="0"/>
              </a:rPr>
              <a:t>Delucchi</a:t>
            </a:r>
            <a:r>
              <a:rPr lang="en-US" sz="1800" b="0" i="0" u="none" strike="noStrike" baseline="0" dirty="0">
                <a:solidFill>
                  <a:srgbClr val="001F5F"/>
                </a:solidFill>
                <a:latin typeface="Univers Light" panose="020B0403020202020204" pitchFamily="34" charset="0"/>
              </a:rPr>
              <a:t> K, Hall SM. A meta-analysis of smoking cessation interventions with individuals in substance abuse treatment or recovery. Journal of Consulting and Clinical Psychology [Internet]. 2004 Dec [cited 2021 May 18];72(6):1144–56. Available from: https://pubmed.ncbi.nlm.nih.gov/15612860/ </a:t>
            </a:r>
          </a:p>
          <a:p>
            <a:r>
              <a:rPr lang="en-US" sz="1800" b="0" i="0" u="none" strike="noStrike" baseline="0" dirty="0">
                <a:solidFill>
                  <a:srgbClr val="001F5F"/>
                </a:solidFill>
                <a:latin typeface="Univers Light" panose="020B0403020202020204" pitchFamily="34" charset="0"/>
              </a:rPr>
              <a:t>4. Taylor G, McNeill A, Girling A, Farley A, </a:t>
            </a:r>
            <a:r>
              <a:rPr lang="en-US" sz="1800" b="0" i="0" u="none" strike="noStrike" baseline="0" dirty="0" err="1">
                <a:solidFill>
                  <a:srgbClr val="001F5F"/>
                </a:solidFill>
                <a:latin typeface="Univers Light" panose="020B0403020202020204" pitchFamily="34" charset="0"/>
              </a:rPr>
              <a:t>Lindson</a:t>
            </a:r>
            <a:r>
              <a:rPr lang="en-US" sz="1800" b="0" i="0" u="none" strike="noStrike" baseline="0" dirty="0">
                <a:solidFill>
                  <a:srgbClr val="001F5F"/>
                </a:solidFill>
                <a:latin typeface="Univers Light" panose="020B0403020202020204" pitchFamily="34" charset="0"/>
              </a:rPr>
              <a:t>-Hawley N, Aveyard P. Change in mental health after smoking cessation: Systematic review and meta-analysis. BMJ (Online) [Internet]. 2014 Feb 13 [cited 2021 May 18];348. Available from: http://www.bmj.com/content/348/bmj.g1151?tab=related#datasupp </a:t>
            </a:r>
          </a:p>
          <a:p>
            <a:r>
              <a:rPr lang="en-US" sz="1800" b="0" i="0" u="none" strike="noStrike" baseline="0" dirty="0">
                <a:solidFill>
                  <a:srgbClr val="001F5F"/>
                </a:solidFill>
                <a:latin typeface="Univers Light" panose="020B0403020202020204" pitchFamily="34" charset="0"/>
              </a:rPr>
              <a:t>5. Young-Wolff KC, Henriksen L, </a:t>
            </a:r>
            <a:r>
              <a:rPr lang="en-US" sz="1800" b="0" i="0" u="none" strike="noStrike" baseline="0" dirty="0" err="1">
                <a:solidFill>
                  <a:srgbClr val="001F5F"/>
                </a:solidFill>
                <a:latin typeface="Univers Light" panose="020B0403020202020204" pitchFamily="34" charset="0"/>
              </a:rPr>
              <a:t>Delucchi</a:t>
            </a:r>
            <a:r>
              <a:rPr lang="en-US" sz="1800" b="0" i="0" u="none" strike="noStrike" baseline="0" dirty="0">
                <a:solidFill>
                  <a:srgbClr val="001F5F"/>
                </a:solidFill>
                <a:latin typeface="Univers Light" panose="020B0403020202020204" pitchFamily="34" charset="0"/>
              </a:rPr>
              <a:t> K, Prochaska JJ. Tobacco retailer proximity and density and nicotine dependence among smokers with serious mental illness. Am J Public Health. 2014 Aug;104(8):1454-63. </a:t>
            </a:r>
            <a:r>
              <a:rPr lang="en-US" sz="1800" b="0" i="0" u="none" strike="noStrike" baseline="0" dirty="0" err="1">
                <a:solidFill>
                  <a:srgbClr val="001F5F"/>
                </a:solidFill>
                <a:latin typeface="Univers Light" panose="020B0403020202020204" pitchFamily="34" charset="0"/>
              </a:rPr>
              <a:t>doi</a:t>
            </a:r>
            <a:r>
              <a:rPr lang="en-US" sz="1800" b="0" i="0" u="none" strike="noStrike" baseline="0" dirty="0">
                <a:solidFill>
                  <a:srgbClr val="001F5F"/>
                </a:solidFill>
                <a:latin typeface="Univers Light" panose="020B0403020202020204" pitchFamily="34" charset="0"/>
              </a:rPr>
              <a:t>: 10.2105/AJPH.2014.301917. </a:t>
            </a:r>
            <a:r>
              <a:rPr lang="en-US" sz="1800" b="0" i="0" u="none" strike="noStrike" baseline="0" dirty="0" err="1">
                <a:solidFill>
                  <a:srgbClr val="001F5F"/>
                </a:solidFill>
                <a:latin typeface="Univers Light" panose="020B0403020202020204" pitchFamily="34" charset="0"/>
              </a:rPr>
              <a:t>Epub</a:t>
            </a:r>
            <a:r>
              <a:rPr lang="en-US" sz="1800" b="0" i="0" u="none" strike="noStrike" baseline="0" dirty="0">
                <a:solidFill>
                  <a:srgbClr val="001F5F"/>
                </a:solidFill>
                <a:latin typeface="Univers Light" panose="020B0403020202020204" pitchFamily="34" charset="0"/>
              </a:rPr>
              <a:t> 2014 Jun 12. PMID: 24922145; PMCID: PMC4103201. </a:t>
            </a:r>
          </a:p>
          <a:p>
            <a:r>
              <a:rPr lang="en-US" sz="1800" b="0" i="0" u="none" strike="noStrike" baseline="0" dirty="0">
                <a:solidFill>
                  <a:srgbClr val="001F5F"/>
                </a:solidFill>
                <a:latin typeface="Univers Light" panose="020B0403020202020204" pitchFamily="34" charset="0"/>
              </a:rPr>
              <a:t>6. Kohn CS, </a:t>
            </a:r>
            <a:r>
              <a:rPr lang="en-US" sz="1800" b="0" i="0" u="none" strike="noStrike" baseline="0" dirty="0" err="1">
                <a:solidFill>
                  <a:srgbClr val="001F5F"/>
                </a:solidFill>
                <a:latin typeface="Univers Light" panose="020B0403020202020204" pitchFamily="34" charset="0"/>
              </a:rPr>
              <a:t>Tsoh</a:t>
            </a:r>
            <a:r>
              <a:rPr lang="en-US" sz="1800" b="0" i="0" u="none" strike="noStrike" baseline="0" dirty="0">
                <a:solidFill>
                  <a:srgbClr val="001F5F"/>
                </a:solidFill>
                <a:latin typeface="Univers Light" panose="020B0403020202020204" pitchFamily="34" charset="0"/>
              </a:rPr>
              <a:t> JY, </a:t>
            </a:r>
            <a:r>
              <a:rPr lang="en-US" sz="1800" b="0" i="0" u="none" strike="noStrike" baseline="0" dirty="0" err="1">
                <a:solidFill>
                  <a:srgbClr val="001F5F"/>
                </a:solidFill>
                <a:latin typeface="Univers Light" panose="020B0403020202020204" pitchFamily="34" charset="0"/>
              </a:rPr>
              <a:t>Weisner</a:t>
            </a:r>
            <a:r>
              <a:rPr lang="en-US" sz="1800" b="0" i="0" u="none" strike="noStrike" baseline="0" dirty="0">
                <a:solidFill>
                  <a:srgbClr val="001F5F"/>
                </a:solidFill>
                <a:latin typeface="Univers Light" panose="020B0403020202020204" pitchFamily="34" charset="0"/>
              </a:rPr>
              <a:t> CM. Changes in smoking status among substance abusers: Baseline characteristics and abstinence from alcohol and drugs at 12-month follow-up. Drug and Alcohol Dependence [Internet]. 2003 Jan 24 [cited 2021 May 19];69(1):61–71. Available from: https://pubmed.ncbi.nlm.nih.gov/12536067/ </a:t>
            </a:r>
          </a:p>
          <a:p>
            <a:r>
              <a:rPr lang="en-US" sz="1800" b="0" i="0" u="none" strike="noStrike" baseline="0" dirty="0">
                <a:solidFill>
                  <a:srgbClr val="001F5F"/>
                </a:solidFill>
                <a:latin typeface="Univers Light" panose="020B0403020202020204" pitchFamily="34" charset="0"/>
              </a:rPr>
              <a:t>7. Friend KB, Pagano ME. Smoking initiation among nonsmokers during and following treatment for alcohol use disorders. Journal of Substance Abuse Treatment [Internet]. 2004 Apr [cited 2021 May 19];26(3):219–24. Available from: /</a:t>
            </a:r>
            <a:r>
              <a:rPr lang="en-US" sz="1800" b="0" i="0" u="none" strike="noStrike" baseline="0" dirty="0" err="1">
                <a:solidFill>
                  <a:srgbClr val="001F5F"/>
                </a:solidFill>
                <a:latin typeface="Univers Light" panose="020B0403020202020204" pitchFamily="34" charset="0"/>
              </a:rPr>
              <a:t>pmc</a:t>
            </a:r>
            <a:r>
              <a:rPr lang="en-US" sz="1800" b="0" i="0" u="none" strike="noStrike" baseline="0" dirty="0">
                <a:solidFill>
                  <a:srgbClr val="001F5F"/>
                </a:solidFill>
                <a:latin typeface="Univers Light" panose="020B0403020202020204" pitchFamily="34" charset="0"/>
              </a:rPr>
              <a:t>/articles/PMC3272765/ </a:t>
            </a:r>
          </a:p>
          <a:p>
            <a:r>
              <a:rPr lang="en-US" sz="1800" b="0" i="0" u="none" strike="noStrike" baseline="0" dirty="0">
                <a:solidFill>
                  <a:srgbClr val="001F5F"/>
                </a:solidFill>
                <a:latin typeface="Univers Light" panose="020B0403020202020204" pitchFamily="34" charset="0"/>
              </a:rPr>
              <a:t>8. Weinberger AH, Platt J, Esan H, Galea S, </a:t>
            </a:r>
            <a:r>
              <a:rPr lang="en-US" sz="1800" b="0" i="0" u="none" strike="noStrike" baseline="0" dirty="0" err="1">
                <a:solidFill>
                  <a:srgbClr val="001F5F"/>
                </a:solidFill>
                <a:latin typeface="Univers Light" panose="020B0403020202020204" pitchFamily="34" charset="0"/>
              </a:rPr>
              <a:t>Erlich</a:t>
            </a:r>
            <a:r>
              <a:rPr lang="en-US" sz="1800" b="0" i="0" u="none" strike="noStrike" baseline="0" dirty="0">
                <a:solidFill>
                  <a:srgbClr val="001F5F"/>
                </a:solidFill>
                <a:latin typeface="Univers Light" panose="020B0403020202020204" pitchFamily="34" charset="0"/>
              </a:rPr>
              <a:t> D, Goodwin RD. Cigarette smoking is associated with increased risk of substance use disorder relapse: A nationally representative, prospective longitudinal investigation. Journal of Clinical Psychiatry [Internet]. 2017 Feb 1 [cited 2021 May 19];78(2):e152–60. Available from: /</a:t>
            </a:r>
            <a:r>
              <a:rPr lang="en-US" sz="1800" b="0" i="0" u="none" strike="noStrike" baseline="0" dirty="0" err="1">
                <a:solidFill>
                  <a:srgbClr val="001F5F"/>
                </a:solidFill>
                <a:latin typeface="Univers Light" panose="020B0403020202020204" pitchFamily="34" charset="0"/>
              </a:rPr>
              <a:t>pmc</a:t>
            </a:r>
            <a:r>
              <a:rPr lang="en-US" sz="1800" b="0" i="0" u="none" strike="noStrike" baseline="0" dirty="0">
                <a:solidFill>
                  <a:srgbClr val="001F5F"/>
                </a:solidFill>
                <a:latin typeface="Univers Light" panose="020B0403020202020204" pitchFamily="34" charset="0"/>
              </a:rPr>
              <a:t>/articles/PMC5800400/ </a:t>
            </a:r>
          </a:p>
          <a:p>
            <a:r>
              <a:rPr lang="en-US" sz="1800" b="0" i="0" u="none" strike="noStrike" baseline="0" dirty="0">
                <a:solidFill>
                  <a:srgbClr val="001F5F"/>
                </a:solidFill>
                <a:latin typeface="Univers Light" panose="020B0403020202020204" pitchFamily="34" charset="0"/>
              </a:rPr>
              <a:t>9. de Dios MA, Vaughan EL, Stanton CA, </a:t>
            </a:r>
            <a:r>
              <a:rPr lang="en-US" sz="1800" b="0" i="0" u="none" strike="noStrike" baseline="0" dirty="0" err="1">
                <a:solidFill>
                  <a:srgbClr val="001F5F"/>
                </a:solidFill>
                <a:latin typeface="Univers Light" panose="020B0403020202020204" pitchFamily="34" charset="0"/>
              </a:rPr>
              <a:t>Niaura</a:t>
            </a:r>
            <a:r>
              <a:rPr lang="en-US" sz="1800" b="0" i="0" u="none" strike="noStrike" baseline="0" dirty="0">
                <a:solidFill>
                  <a:srgbClr val="001F5F"/>
                </a:solidFill>
                <a:latin typeface="Univers Light" panose="020B0403020202020204" pitchFamily="34" charset="0"/>
              </a:rPr>
              <a:t> R. Adolescent tobacco use and substance abuse treatment outcomes. Journal of Substance Abuse Treatment [Internet]. 2009 Jul [cited 2021 May 19];37(1):17–24. Available from: /</a:t>
            </a:r>
            <a:r>
              <a:rPr lang="en-US" sz="1800" b="0" i="0" u="none" strike="noStrike" baseline="0" dirty="0" err="1">
                <a:solidFill>
                  <a:srgbClr val="001F5F"/>
                </a:solidFill>
                <a:latin typeface="Univers Light" panose="020B0403020202020204" pitchFamily="34" charset="0"/>
              </a:rPr>
              <a:t>pmc</a:t>
            </a:r>
            <a:r>
              <a:rPr lang="en-US" sz="1800" b="0" i="0" u="none" strike="noStrike" baseline="0" dirty="0">
                <a:solidFill>
                  <a:srgbClr val="001F5F"/>
                </a:solidFill>
                <a:latin typeface="Univers Light" panose="020B0403020202020204" pitchFamily="34" charset="0"/>
              </a:rPr>
              <a:t>/articles/PMC2735078/ </a:t>
            </a:r>
          </a:p>
          <a:p>
            <a:r>
              <a:rPr lang="en-US" sz="1800" b="0" i="0" u="none" strike="noStrike" baseline="0" dirty="0">
                <a:solidFill>
                  <a:srgbClr val="001F5F"/>
                </a:solidFill>
                <a:latin typeface="Univers Light" panose="020B0403020202020204" pitchFamily="34" charset="0"/>
              </a:rPr>
              <a:t>10. </a:t>
            </a:r>
            <a:r>
              <a:rPr lang="en-US" sz="1800" b="0" i="0" u="none" strike="noStrike" baseline="0" dirty="0" err="1">
                <a:solidFill>
                  <a:srgbClr val="001F5F"/>
                </a:solidFill>
                <a:latin typeface="Univers Light" panose="020B0403020202020204" pitchFamily="34" charset="0"/>
              </a:rPr>
              <a:t>Bandiera</a:t>
            </a:r>
            <a:r>
              <a:rPr lang="en-US" sz="1800" b="0" i="0" u="none" strike="noStrike" baseline="0" dirty="0">
                <a:solidFill>
                  <a:srgbClr val="001F5F"/>
                </a:solidFill>
                <a:latin typeface="Univers Light" panose="020B0403020202020204" pitchFamily="34" charset="0"/>
              </a:rPr>
              <a:t> FC, </a:t>
            </a:r>
            <a:r>
              <a:rPr lang="en-US" sz="1800" b="0" i="0" u="none" strike="noStrike" baseline="0" dirty="0" err="1">
                <a:solidFill>
                  <a:srgbClr val="001F5F"/>
                </a:solidFill>
                <a:latin typeface="Univers Light" panose="020B0403020202020204" pitchFamily="34" charset="0"/>
              </a:rPr>
              <a:t>Anteneh</a:t>
            </a:r>
            <a:r>
              <a:rPr lang="en-US" sz="1800" b="0" i="0" u="none" strike="noStrike" baseline="0" dirty="0">
                <a:solidFill>
                  <a:srgbClr val="001F5F"/>
                </a:solidFill>
                <a:latin typeface="Univers Light" panose="020B0403020202020204" pitchFamily="34" charset="0"/>
              </a:rPr>
              <a:t> B, Le T, </a:t>
            </a:r>
            <a:r>
              <a:rPr lang="en-US" sz="1800" b="0" i="0" u="none" strike="noStrike" baseline="0" dirty="0" err="1">
                <a:solidFill>
                  <a:srgbClr val="001F5F"/>
                </a:solidFill>
                <a:latin typeface="Univers Light" panose="020B0403020202020204" pitchFamily="34" charset="0"/>
              </a:rPr>
              <a:t>Delucchi</a:t>
            </a:r>
            <a:r>
              <a:rPr lang="en-US" sz="1800" b="0" i="0" u="none" strike="noStrike" baseline="0" dirty="0">
                <a:solidFill>
                  <a:srgbClr val="001F5F"/>
                </a:solidFill>
                <a:latin typeface="Univers Light" panose="020B0403020202020204" pitchFamily="34" charset="0"/>
              </a:rPr>
              <a:t> K, </a:t>
            </a:r>
            <a:r>
              <a:rPr lang="en-US" sz="1800" b="0" i="0" u="none" strike="noStrike" baseline="0" dirty="0" err="1">
                <a:solidFill>
                  <a:srgbClr val="001F5F"/>
                </a:solidFill>
                <a:latin typeface="Univers Light" panose="020B0403020202020204" pitchFamily="34" charset="0"/>
              </a:rPr>
              <a:t>Guydish</a:t>
            </a:r>
            <a:r>
              <a:rPr lang="en-US" sz="1800" b="0" i="0" u="none" strike="noStrike" baseline="0" dirty="0">
                <a:solidFill>
                  <a:srgbClr val="001F5F"/>
                </a:solidFill>
                <a:latin typeface="Univers Light" panose="020B0403020202020204" pitchFamily="34" charset="0"/>
              </a:rPr>
              <a:t> J. Tobacco-related mortality among persons with mental health and substance abuse problems. </a:t>
            </a:r>
            <a:r>
              <a:rPr lang="en-US" sz="1800" b="0" i="0" u="none" strike="noStrike" baseline="0" dirty="0" err="1">
                <a:solidFill>
                  <a:srgbClr val="001F5F"/>
                </a:solidFill>
                <a:latin typeface="Univers Light" panose="020B0403020202020204" pitchFamily="34" charset="0"/>
              </a:rPr>
              <a:t>PLoS</a:t>
            </a:r>
            <a:r>
              <a:rPr lang="en-US" sz="1800" b="0" i="0" u="none" strike="noStrike" baseline="0" dirty="0">
                <a:solidFill>
                  <a:srgbClr val="001F5F"/>
                </a:solidFill>
                <a:latin typeface="Univers Light" panose="020B0403020202020204" pitchFamily="34" charset="0"/>
              </a:rPr>
              <a:t> ONE [Internet]. 2015 Mar 25 [cited 2021 May 19];10(3):e0120581. Available from: https://journals.plos.org/plosone/article?id=10.1371/journal.pone.0120581 </a:t>
            </a:r>
          </a:p>
          <a:p>
            <a:r>
              <a:rPr lang="en-US" sz="1800" b="0" i="0" u="none" strike="noStrike" baseline="0" dirty="0">
                <a:solidFill>
                  <a:srgbClr val="001F5F"/>
                </a:solidFill>
                <a:latin typeface="Univers Light" panose="020B0403020202020204" pitchFamily="34" charset="0"/>
              </a:rPr>
              <a:t>11. US Department of Health and Human Services. Treating Tobacco Use and Dependence: 2008 Update [Internet]. Rockville, MD: US Department of Health and Human Services; 2008 [cited 2021 Jun 15]. Available from: https://www.ncbi.nlm.nih.gov/books/NBK63952/ </a:t>
            </a:r>
          </a:p>
          <a:p>
            <a:r>
              <a:rPr lang="en-US" sz="1800" b="0" i="0" u="none" strike="noStrike" baseline="0" dirty="0">
                <a:solidFill>
                  <a:srgbClr val="001F5F"/>
                </a:solidFill>
                <a:latin typeface="Univers Light" panose="020B0403020202020204" pitchFamily="34" charset="0"/>
              </a:rPr>
              <a:t>12. Substance Abuse and Mental Health Services Administration, National Mental Health Services Survey (N-MHSS): 2020. Data on Mental Health Treatment Facilities. Rockville, MD: Substance Abuse and Mental Health Services Administration, 2021. </a:t>
            </a:r>
          </a:p>
          <a:p>
            <a:r>
              <a:rPr lang="en-US" sz="1800" b="0" i="0" u="none" strike="noStrike" baseline="0" dirty="0">
                <a:solidFill>
                  <a:srgbClr val="001F5F"/>
                </a:solidFill>
                <a:latin typeface="Univers Light" panose="020B0403020202020204" pitchFamily="34" charset="0"/>
              </a:rPr>
              <a:t>13. Substance Abuse and Mental Health Services Administration, National Survey of Substance Abuse Treatment Services (N-SSATS): 2020. Data on Substance Abuse Treatment Facilities. Rockville, MD: Substance Abuse and Mental Health Services Administration, 2021. </a:t>
            </a:r>
          </a:p>
          <a:p>
            <a:r>
              <a:rPr lang="en-US" sz="1800" b="0" i="0" u="none" strike="noStrike" baseline="0" dirty="0">
                <a:solidFill>
                  <a:srgbClr val="001F5F"/>
                </a:solidFill>
                <a:latin typeface="Univers Light" panose="020B0403020202020204" pitchFamily="34" charset="0"/>
              </a:rPr>
              <a:t>14. North Carolina Department of Health and Human Services. Report on the Pilot to Establish a Tobacco Free Environment in State Operated Healthcare Facilities: Broughton Hospital and Walter B. Jones ADATC. 2011. </a:t>
            </a:r>
          </a:p>
          <a:p>
            <a:endParaRPr lang="en-US" dirty="0"/>
          </a:p>
        </p:txBody>
      </p:sp>
      <p:sp>
        <p:nvSpPr>
          <p:cNvPr id="4" name="Slide Number Placeholder 3"/>
          <p:cNvSpPr>
            <a:spLocks noGrp="1"/>
          </p:cNvSpPr>
          <p:nvPr>
            <p:ph type="sldNum" sz="quarter" idx="5"/>
          </p:nvPr>
        </p:nvSpPr>
        <p:spPr/>
        <p:txBody>
          <a:bodyPr/>
          <a:lstStyle/>
          <a:p>
            <a:fld id="{F71CEB2E-2861-4439-B3C7-4B58EA3C42C9}" type="slidenum">
              <a:rPr lang="ru-RU" smtClean="0"/>
              <a:t>3</a:t>
            </a:fld>
            <a:endParaRPr lang="ru-RU"/>
          </a:p>
        </p:txBody>
      </p:sp>
    </p:spTree>
    <p:extLst>
      <p:ext uri="{BB962C8B-B14F-4D97-AF65-F5344CB8AC3E}">
        <p14:creationId xmlns:p14="http://schemas.microsoft.com/office/powerpoint/2010/main" val="124541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408219"/>
            <a:ext cx="5486400" cy="5663046"/>
          </a:xfrm>
        </p:spPr>
        <p:txBody>
          <a:bodyPr/>
          <a:lstStyle/>
          <a:p>
            <a:pPr marL="0" marR="0" lvl="0" indent="0" algn="l" defTabSz="457200" rtl="0" eaLnBrk="1" fontAlgn="auto" latinLnBrk="0" hangingPunct="1">
              <a:lnSpc>
                <a:spcPct val="100000"/>
              </a:lnSpc>
              <a:spcBef>
                <a:spcPts val="0"/>
              </a:spcBef>
              <a:spcAft>
                <a:spcPts val="18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1429C-BA9D-41FD-BAB2-589DBEA88B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54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Univers Light" panose="020B0403020202020204" pitchFamily="34" charset="0"/>
            </a:endParaRPr>
          </a:p>
          <a:p>
            <a:r>
              <a:rPr lang="en-US" sz="1800" b="0" i="0" u="none" strike="noStrike" baseline="0" dirty="0">
                <a:solidFill>
                  <a:srgbClr val="001F5F"/>
                </a:solidFill>
                <a:latin typeface="Univers Light" panose="020B0403020202020204" pitchFamily="34" charset="0"/>
              </a:rPr>
              <a:t>1. Prochaska JJ, Das S, Young-Wolff KC. Smoking, Mental Illness, and Public Health. Annual Review of Public Health [Internet]. 2017 Mar 20 [cited 2021 May 18];38:165–85. Available from: https://pubmed.ncbi.nlm.nih.gov/27992725/ </a:t>
            </a:r>
          </a:p>
          <a:p>
            <a:r>
              <a:rPr lang="en-US" sz="1800" b="0" i="0" u="none" strike="noStrike" baseline="0" dirty="0">
                <a:solidFill>
                  <a:srgbClr val="001F5F"/>
                </a:solidFill>
                <a:latin typeface="Univers Light" panose="020B0403020202020204" pitchFamily="34" charset="0"/>
              </a:rPr>
              <a:t>2. U.S. Department of Health and Human Services. Smoking Cessation: A Report of the Surgeon General. Atlanta, GA; 2020. </a:t>
            </a:r>
          </a:p>
          <a:p>
            <a:r>
              <a:rPr lang="en-US" sz="1800" b="0" i="0" u="none" strike="noStrike" baseline="0" dirty="0">
                <a:solidFill>
                  <a:srgbClr val="001F5F"/>
                </a:solidFill>
                <a:latin typeface="Univers Light" panose="020B0403020202020204" pitchFamily="34" charset="0"/>
              </a:rPr>
              <a:t>3. Prochaska JJ, </a:t>
            </a:r>
            <a:r>
              <a:rPr lang="en-US" sz="1800" b="0" i="0" u="none" strike="noStrike" baseline="0" dirty="0" err="1">
                <a:solidFill>
                  <a:srgbClr val="001F5F"/>
                </a:solidFill>
                <a:latin typeface="Univers Light" panose="020B0403020202020204" pitchFamily="34" charset="0"/>
              </a:rPr>
              <a:t>Delucchi</a:t>
            </a:r>
            <a:r>
              <a:rPr lang="en-US" sz="1800" b="0" i="0" u="none" strike="noStrike" baseline="0" dirty="0">
                <a:solidFill>
                  <a:srgbClr val="001F5F"/>
                </a:solidFill>
                <a:latin typeface="Univers Light" panose="020B0403020202020204" pitchFamily="34" charset="0"/>
              </a:rPr>
              <a:t> K, Hall SM. A meta-analysis of smoking cessation interventions with individuals in substance abuse treatment or recovery. Journal of Consulting and Clinical Psychology [Internet]. 2004 Dec [cited 2021 May 18];72(6):1144–56. Available from: https://pubmed.ncbi.nlm.nih.gov/15612860/ </a:t>
            </a:r>
          </a:p>
          <a:p>
            <a:r>
              <a:rPr lang="en-US" sz="1800" b="0" i="0" u="none" strike="noStrike" baseline="0" dirty="0">
                <a:solidFill>
                  <a:srgbClr val="001F5F"/>
                </a:solidFill>
                <a:latin typeface="Univers Light" panose="020B0403020202020204" pitchFamily="34" charset="0"/>
              </a:rPr>
              <a:t>4. Taylor G, McNeill A, Girling A, Farley A, </a:t>
            </a:r>
            <a:r>
              <a:rPr lang="en-US" sz="1800" b="0" i="0" u="none" strike="noStrike" baseline="0" dirty="0" err="1">
                <a:solidFill>
                  <a:srgbClr val="001F5F"/>
                </a:solidFill>
                <a:latin typeface="Univers Light" panose="020B0403020202020204" pitchFamily="34" charset="0"/>
              </a:rPr>
              <a:t>Lindson</a:t>
            </a:r>
            <a:r>
              <a:rPr lang="en-US" sz="1800" b="0" i="0" u="none" strike="noStrike" baseline="0" dirty="0">
                <a:solidFill>
                  <a:srgbClr val="001F5F"/>
                </a:solidFill>
                <a:latin typeface="Univers Light" panose="020B0403020202020204" pitchFamily="34" charset="0"/>
              </a:rPr>
              <a:t>-Hawley N, Aveyard P. Change in mental health after smoking cessation: Systematic review and meta-analysis. BMJ (Online) [Internet]. 2014 Feb 13 [cited 2021 May 18];348. Available from: http://www.bmj.com/content/348/bmj.g1151?tab=related#datasupp </a:t>
            </a:r>
          </a:p>
          <a:p>
            <a:r>
              <a:rPr lang="en-US" sz="1800" b="0" i="0" u="none" strike="noStrike" baseline="0" dirty="0">
                <a:solidFill>
                  <a:srgbClr val="001F5F"/>
                </a:solidFill>
                <a:latin typeface="Univers Light" panose="020B0403020202020204" pitchFamily="34" charset="0"/>
              </a:rPr>
              <a:t>5. Young-Wolff KC, Henriksen L, </a:t>
            </a:r>
            <a:r>
              <a:rPr lang="en-US" sz="1800" b="0" i="0" u="none" strike="noStrike" baseline="0" dirty="0" err="1">
                <a:solidFill>
                  <a:srgbClr val="001F5F"/>
                </a:solidFill>
                <a:latin typeface="Univers Light" panose="020B0403020202020204" pitchFamily="34" charset="0"/>
              </a:rPr>
              <a:t>Delucchi</a:t>
            </a:r>
            <a:r>
              <a:rPr lang="en-US" sz="1800" b="0" i="0" u="none" strike="noStrike" baseline="0" dirty="0">
                <a:solidFill>
                  <a:srgbClr val="001F5F"/>
                </a:solidFill>
                <a:latin typeface="Univers Light" panose="020B0403020202020204" pitchFamily="34" charset="0"/>
              </a:rPr>
              <a:t> K, Prochaska JJ. Tobacco retailer proximity and density and nicotine dependence among smokers with serious mental illness. Am J Public Health. 2014 Aug;104(8):1454-63. </a:t>
            </a:r>
            <a:r>
              <a:rPr lang="en-US" sz="1800" b="0" i="0" u="none" strike="noStrike" baseline="0" dirty="0" err="1">
                <a:solidFill>
                  <a:srgbClr val="001F5F"/>
                </a:solidFill>
                <a:latin typeface="Univers Light" panose="020B0403020202020204" pitchFamily="34" charset="0"/>
              </a:rPr>
              <a:t>doi</a:t>
            </a:r>
            <a:r>
              <a:rPr lang="en-US" sz="1800" b="0" i="0" u="none" strike="noStrike" baseline="0" dirty="0">
                <a:solidFill>
                  <a:srgbClr val="001F5F"/>
                </a:solidFill>
                <a:latin typeface="Univers Light" panose="020B0403020202020204" pitchFamily="34" charset="0"/>
              </a:rPr>
              <a:t>: 10.2105/AJPH.2014.301917. </a:t>
            </a:r>
            <a:r>
              <a:rPr lang="en-US" sz="1800" b="0" i="0" u="none" strike="noStrike" baseline="0" dirty="0" err="1">
                <a:solidFill>
                  <a:srgbClr val="001F5F"/>
                </a:solidFill>
                <a:latin typeface="Univers Light" panose="020B0403020202020204" pitchFamily="34" charset="0"/>
              </a:rPr>
              <a:t>Epub</a:t>
            </a:r>
            <a:r>
              <a:rPr lang="en-US" sz="1800" b="0" i="0" u="none" strike="noStrike" baseline="0" dirty="0">
                <a:solidFill>
                  <a:srgbClr val="001F5F"/>
                </a:solidFill>
                <a:latin typeface="Univers Light" panose="020B0403020202020204" pitchFamily="34" charset="0"/>
              </a:rPr>
              <a:t> 2014 Jun 12. PMID: 24922145; PMCID: PMC4103201. </a:t>
            </a:r>
          </a:p>
          <a:p>
            <a:r>
              <a:rPr lang="en-US" sz="1800" b="0" i="0" u="none" strike="noStrike" baseline="0" dirty="0">
                <a:solidFill>
                  <a:srgbClr val="001F5F"/>
                </a:solidFill>
                <a:latin typeface="Univers Light" panose="020B0403020202020204" pitchFamily="34" charset="0"/>
              </a:rPr>
              <a:t>6. Kohn CS, </a:t>
            </a:r>
            <a:r>
              <a:rPr lang="en-US" sz="1800" b="0" i="0" u="none" strike="noStrike" baseline="0" dirty="0" err="1">
                <a:solidFill>
                  <a:srgbClr val="001F5F"/>
                </a:solidFill>
                <a:latin typeface="Univers Light" panose="020B0403020202020204" pitchFamily="34" charset="0"/>
              </a:rPr>
              <a:t>Tsoh</a:t>
            </a:r>
            <a:r>
              <a:rPr lang="en-US" sz="1800" b="0" i="0" u="none" strike="noStrike" baseline="0" dirty="0">
                <a:solidFill>
                  <a:srgbClr val="001F5F"/>
                </a:solidFill>
                <a:latin typeface="Univers Light" panose="020B0403020202020204" pitchFamily="34" charset="0"/>
              </a:rPr>
              <a:t> JY, </a:t>
            </a:r>
            <a:r>
              <a:rPr lang="en-US" sz="1800" b="0" i="0" u="none" strike="noStrike" baseline="0" dirty="0" err="1">
                <a:solidFill>
                  <a:srgbClr val="001F5F"/>
                </a:solidFill>
                <a:latin typeface="Univers Light" panose="020B0403020202020204" pitchFamily="34" charset="0"/>
              </a:rPr>
              <a:t>Weisner</a:t>
            </a:r>
            <a:r>
              <a:rPr lang="en-US" sz="1800" b="0" i="0" u="none" strike="noStrike" baseline="0" dirty="0">
                <a:solidFill>
                  <a:srgbClr val="001F5F"/>
                </a:solidFill>
                <a:latin typeface="Univers Light" panose="020B0403020202020204" pitchFamily="34" charset="0"/>
              </a:rPr>
              <a:t> CM. Changes in smoking status among substance abusers: Baseline characteristics and abstinence from alcohol and drugs at 12-month follow-up. Drug and Alcohol Dependence [Internet]. 2003 Jan 24 [cited 2021 May 19];69(1):61–71. Available from: https://pubmed.ncbi.nlm.nih.gov/12536067/ </a:t>
            </a:r>
          </a:p>
          <a:p>
            <a:r>
              <a:rPr lang="en-US" sz="1800" b="0" i="0" u="none" strike="noStrike" baseline="0" dirty="0">
                <a:solidFill>
                  <a:srgbClr val="001F5F"/>
                </a:solidFill>
                <a:latin typeface="Univers Light" panose="020B0403020202020204" pitchFamily="34" charset="0"/>
              </a:rPr>
              <a:t>7. Friend KB, Pagano ME. Smoking initiation among nonsmokers during and following treatment for alcohol use disorders. Journal of Substance Abuse Treatment [Internet]. 2004 Apr [cited 2021 May 19];26(3):219–24. Available from: /</a:t>
            </a:r>
            <a:r>
              <a:rPr lang="en-US" sz="1800" b="0" i="0" u="none" strike="noStrike" baseline="0" dirty="0" err="1">
                <a:solidFill>
                  <a:srgbClr val="001F5F"/>
                </a:solidFill>
                <a:latin typeface="Univers Light" panose="020B0403020202020204" pitchFamily="34" charset="0"/>
              </a:rPr>
              <a:t>pmc</a:t>
            </a:r>
            <a:r>
              <a:rPr lang="en-US" sz="1800" b="0" i="0" u="none" strike="noStrike" baseline="0" dirty="0">
                <a:solidFill>
                  <a:srgbClr val="001F5F"/>
                </a:solidFill>
                <a:latin typeface="Univers Light" panose="020B0403020202020204" pitchFamily="34" charset="0"/>
              </a:rPr>
              <a:t>/articles/PMC3272765/ </a:t>
            </a:r>
          </a:p>
          <a:p>
            <a:r>
              <a:rPr lang="en-US" sz="1800" b="0" i="0" u="none" strike="noStrike" baseline="0" dirty="0">
                <a:solidFill>
                  <a:srgbClr val="001F5F"/>
                </a:solidFill>
                <a:latin typeface="Univers Light" panose="020B0403020202020204" pitchFamily="34" charset="0"/>
              </a:rPr>
              <a:t>8. Weinberger AH, Platt J, Esan H, Galea S, </a:t>
            </a:r>
            <a:r>
              <a:rPr lang="en-US" sz="1800" b="0" i="0" u="none" strike="noStrike" baseline="0" dirty="0" err="1">
                <a:solidFill>
                  <a:srgbClr val="001F5F"/>
                </a:solidFill>
                <a:latin typeface="Univers Light" panose="020B0403020202020204" pitchFamily="34" charset="0"/>
              </a:rPr>
              <a:t>Erlich</a:t>
            </a:r>
            <a:r>
              <a:rPr lang="en-US" sz="1800" b="0" i="0" u="none" strike="noStrike" baseline="0" dirty="0">
                <a:solidFill>
                  <a:srgbClr val="001F5F"/>
                </a:solidFill>
                <a:latin typeface="Univers Light" panose="020B0403020202020204" pitchFamily="34" charset="0"/>
              </a:rPr>
              <a:t> D, Goodwin RD. Cigarette smoking is associated with increased risk of substance use disorder relapse: A nationally representative, prospective longitudinal investigation. Journal of Clinical Psychiatry [Internet]. 2017 Feb 1 [cited 2021 May 19];78(2):e152–60. Available from: /</a:t>
            </a:r>
            <a:r>
              <a:rPr lang="en-US" sz="1800" b="0" i="0" u="none" strike="noStrike" baseline="0" dirty="0" err="1">
                <a:solidFill>
                  <a:srgbClr val="001F5F"/>
                </a:solidFill>
                <a:latin typeface="Univers Light" panose="020B0403020202020204" pitchFamily="34" charset="0"/>
              </a:rPr>
              <a:t>pmc</a:t>
            </a:r>
            <a:r>
              <a:rPr lang="en-US" sz="1800" b="0" i="0" u="none" strike="noStrike" baseline="0" dirty="0">
                <a:solidFill>
                  <a:srgbClr val="001F5F"/>
                </a:solidFill>
                <a:latin typeface="Univers Light" panose="020B0403020202020204" pitchFamily="34" charset="0"/>
              </a:rPr>
              <a:t>/articles/PMC5800400/ </a:t>
            </a:r>
          </a:p>
          <a:p>
            <a:r>
              <a:rPr lang="en-US" sz="1800" b="0" i="0" u="none" strike="noStrike" baseline="0" dirty="0">
                <a:solidFill>
                  <a:srgbClr val="001F5F"/>
                </a:solidFill>
                <a:latin typeface="Univers Light" panose="020B0403020202020204" pitchFamily="34" charset="0"/>
              </a:rPr>
              <a:t>9. de Dios MA, Vaughan EL, Stanton CA, </a:t>
            </a:r>
            <a:r>
              <a:rPr lang="en-US" sz="1800" b="0" i="0" u="none" strike="noStrike" baseline="0" dirty="0" err="1">
                <a:solidFill>
                  <a:srgbClr val="001F5F"/>
                </a:solidFill>
                <a:latin typeface="Univers Light" panose="020B0403020202020204" pitchFamily="34" charset="0"/>
              </a:rPr>
              <a:t>Niaura</a:t>
            </a:r>
            <a:r>
              <a:rPr lang="en-US" sz="1800" b="0" i="0" u="none" strike="noStrike" baseline="0" dirty="0">
                <a:solidFill>
                  <a:srgbClr val="001F5F"/>
                </a:solidFill>
                <a:latin typeface="Univers Light" panose="020B0403020202020204" pitchFamily="34" charset="0"/>
              </a:rPr>
              <a:t> R. Adolescent tobacco use and substance abuse treatment outcomes. Journal of Substance Abuse Treatment [Internet]. 2009 Jul [cited 2021 May 19];37(1):17–24. Available from: /</a:t>
            </a:r>
            <a:r>
              <a:rPr lang="en-US" sz="1800" b="0" i="0" u="none" strike="noStrike" baseline="0" dirty="0" err="1">
                <a:solidFill>
                  <a:srgbClr val="001F5F"/>
                </a:solidFill>
                <a:latin typeface="Univers Light" panose="020B0403020202020204" pitchFamily="34" charset="0"/>
              </a:rPr>
              <a:t>pmc</a:t>
            </a:r>
            <a:r>
              <a:rPr lang="en-US" sz="1800" b="0" i="0" u="none" strike="noStrike" baseline="0" dirty="0">
                <a:solidFill>
                  <a:srgbClr val="001F5F"/>
                </a:solidFill>
                <a:latin typeface="Univers Light" panose="020B0403020202020204" pitchFamily="34" charset="0"/>
              </a:rPr>
              <a:t>/articles/PMC2735078/ </a:t>
            </a:r>
          </a:p>
          <a:p>
            <a:r>
              <a:rPr lang="en-US" sz="1800" b="0" i="0" u="none" strike="noStrike" baseline="0" dirty="0">
                <a:solidFill>
                  <a:srgbClr val="001F5F"/>
                </a:solidFill>
                <a:latin typeface="Univers Light" panose="020B0403020202020204" pitchFamily="34" charset="0"/>
              </a:rPr>
              <a:t>10. </a:t>
            </a:r>
            <a:r>
              <a:rPr lang="en-US" sz="1800" b="0" i="0" u="none" strike="noStrike" baseline="0" dirty="0" err="1">
                <a:solidFill>
                  <a:srgbClr val="001F5F"/>
                </a:solidFill>
                <a:latin typeface="Univers Light" panose="020B0403020202020204" pitchFamily="34" charset="0"/>
              </a:rPr>
              <a:t>Bandiera</a:t>
            </a:r>
            <a:r>
              <a:rPr lang="en-US" sz="1800" b="0" i="0" u="none" strike="noStrike" baseline="0" dirty="0">
                <a:solidFill>
                  <a:srgbClr val="001F5F"/>
                </a:solidFill>
                <a:latin typeface="Univers Light" panose="020B0403020202020204" pitchFamily="34" charset="0"/>
              </a:rPr>
              <a:t> FC, </a:t>
            </a:r>
            <a:r>
              <a:rPr lang="en-US" sz="1800" b="0" i="0" u="none" strike="noStrike" baseline="0" dirty="0" err="1">
                <a:solidFill>
                  <a:srgbClr val="001F5F"/>
                </a:solidFill>
                <a:latin typeface="Univers Light" panose="020B0403020202020204" pitchFamily="34" charset="0"/>
              </a:rPr>
              <a:t>Anteneh</a:t>
            </a:r>
            <a:r>
              <a:rPr lang="en-US" sz="1800" b="0" i="0" u="none" strike="noStrike" baseline="0" dirty="0">
                <a:solidFill>
                  <a:srgbClr val="001F5F"/>
                </a:solidFill>
                <a:latin typeface="Univers Light" panose="020B0403020202020204" pitchFamily="34" charset="0"/>
              </a:rPr>
              <a:t> B, Le T, </a:t>
            </a:r>
            <a:r>
              <a:rPr lang="en-US" sz="1800" b="0" i="0" u="none" strike="noStrike" baseline="0" dirty="0" err="1">
                <a:solidFill>
                  <a:srgbClr val="001F5F"/>
                </a:solidFill>
                <a:latin typeface="Univers Light" panose="020B0403020202020204" pitchFamily="34" charset="0"/>
              </a:rPr>
              <a:t>Delucchi</a:t>
            </a:r>
            <a:r>
              <a:rPr lang="en-US" sz="1800" b="0" i="0" u="none" strike="noStrike" baseline="0" dirty="0">
                <a:solidFill>
                  <a:srgbClr val="001F5F"/>
                </a:solidFill>
                <a:latin typeface="Univers Light" panose="020B0403020202020204" pitchFamily="34" charset="0"/>
              </a:rPr>
              <a:t> K, </a:t>
            </a:r>
            <a:r>
              <a:rPr lang="en-US" sz="1800" b="0" i="0" u="none" strike="noStrike" baseline="0" dirty="0" err="1">
                <a:solidFill>
                  <a:srgbClr val="001F5F"/>
                </a:solidFill>
                <a:latin typeface="Univers Light" panose="020B0403020202020204" pitchFamily="34" charset="0"/>
              </a:rPr>
              <a:t>Guydish</a:t>
            </a:r>
            <a:r>
              <a:rPr lang="en-US" sz="1800" b="0" i="0" u="none" strike="noStrike" baseline="0" dirty="0">
                <a:solidFill>
                  <a:srgbClr val="001F5F"/>
                </a:solidFill>
                <a:latin typeface="Univers Light" panose="020B0403020202020204" pitchFamily="34" charset="0"/>
              </a:rPr>
              <a:t> J. Tobacco-related mortality among persons with mental health and substance abuse problems. </a:t>
            </a:r>
            <a:r>
              <a:rPr lang="en-US" sz="1800" b="0" i="0" u="none" strike="noStrike" baseline="0" dirty="0" err="1">
                <a:solidFill>
                  <a:srgbClr val="001F5F"/>
                </a:solidFill>
                <a:latin typeface="Univers Light" panose="020B0403020202020204" pitchFamily="34" charset="0"/>
              </a:rPr>
              <a:t>PLoS</a:t>
            </a:r>
            <a:r>
              <a:rPr lang="en-US" sz="1800" b="0" i="0" u="none" strike="noStrike" baseline="0" dirty="0">
                <a:solidFill>
                  <a:srgbClr val="001F5F"/>
                </a:solidFill>
                <a:latin typeface="Univers Light" panose="020B0403020202020204" pitchFamily="34" charset="0"/>
              </a:rPr>
              <a:t> ONE [Internet]. 2015 Mar 25 [cited 2021 May 19];10(3):e0120581. Available from: https://journals.plos.org/plosone/article?id=10.1371/journal.pone.0120581 </a:t>
            </a:r>
          </a:p>
          <a:p>
            <a:r>
              <a:rPr lang="en-US" sz="1800" b="0" i="0" u="none" strike="noStrike" baseline="0" dirty="0">
                <a:solidFill>
                  <a:srgbClr val="001F5F"/>
                </a:solidFill>
                <a:latin typeface="Univers Light" panose="020B0403020202020204" pitchFamily="34" charset="0"/>
              </a:rPr>
              <a:t>11. US Department of Health and Human Services. Treating Tobacco Use and Dependence: 2008 Update [Internet]. Rockville, MD: US Department of Health and Human Services; 2008 [cited 2021 Jun 15]. Available from: https://www.ncbi.nlm.nih.gov/books/NBK63952/ </a:t>
            </a:r>
          </a:p>
          <a:p>
            <a:r>
              <a:rPr lang="en-US" sz="1800" b="0" i="0" u="none" strike="noStrike" baseline="0" dirty="0">
                <a:solidFill>
                  <a:srgbClr val="001F5F"/>
                </a:solidFill>
                <a:latin typeface="Univers Light" panose="020B0403020202020204" pitchFamily="34" charset="0"/>
              </a:rPr>
              <a:t>12. Substance Abuse and Mental Health Services Administration, National Mental Health Services Survey (N-MHSS): 2020. Data on Mental Health Treatment Facilities. Rockville, MD: Substance Abuse and Mental Health Services Administration, 2021. </a:t>
            </a:r>
          </a:p>
          <a:p>
            <a:r>
              <a:rPr lang="en-US" sz="1800" b="0" i="0" u="none" strike="noStrike" baseline="0" dirty="0">
                <a:solidFill>
                  <a:srgbClr val="001F5F"/>
                </a:solidFill>
                <a:latin typeface="Univers Light" panose="020B0403020202020204" pitchFamily="34" charset="0"/>
              </a:rPr>
              <a:t>13. Substance Abuse and Mental Health Services Administration, National Survey of Substance Abuse Treatment Services (N-SSATS): 2020. Data on Substance Abuse Treatment Facilities. Rockville, MD: Substance Abuse and Mental Health Services Administration, 2021. </a:t>
            </a:r>
          </a:p>
          <a:p>
            <a:r>
              <a:rPr lang="en-US" sz="1800" b="0" i="0" u="none" strike="noStrike" baseline="0" dirty="0">
                <a:solidFill>
                  <a:srgbClr val="001F5F"/>
                </a:solidFill>
                <a:latin typeface="Univers Light" panose="020B0403020202020204" pitchFamily="34" charset="0"/>
              </a:rPr>
              <a:t>14. North Carolina Department of Health and Human Services. Report on the Pilot to Establish a Tobacco Free Environment in State Operated Healthcare Facilities: Broughton Hospital and Walter B. Jones ADATC. 2011. </a:t>
            </a:r>
          </a:p>
          <a:p>
            <a:endParaRPr lang="en-US" dirty="0"/>
          </a:p>
        </p:txBody>
      </p:sp>
      <p:sp>
        <p:nvSpPr>
          <p:cNvPr id="4" name="Slide Number Placeholder 3"/>
          <p:cNvSpPr>
            <a:spLocks noGrp="1"/>
          </p:cNvSpPr>
          <p:nvPr>
            <p:ph type="sldNum" sz="quarter" idx="5"/>
          </p:nvPr>
        </p:nvSpPr>
        <p:spPr/>
        <p:txBody>
          <a:bodyPr/>
          <a:lstStyle/>
          <a:p>
            <a:fld id="{F71CEB2E-2861-4439-B3C7-4B58EA3C42C9}" type="slidenum">
              <a:rPr lang="ru-RU" smtClean="0"/>
              <a:t>5</a:t>
            </a:fld>
            <a:endParaRPr lang="ru-RU"/>
          </a:p>
        </p:txBody>
      </p:sp>
    </p:spTree>
    <p:extLst>
      <p:ext uri="{BB962C8B-B14F-4D97-AF65-F5344CB8AC3E}">
        <p14:creationId xmlns:p14="http://schemas.microsoft.com/office/powerpoint/2010/main" val="298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Keith McCoy introduces self and asks Steph, Joyce and Anna to do so as well.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1CEB2E-2861-4439-B3C7-4B58EA3C42C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26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E4001-BCDA-45B5-AC04-5866B926DECD}" type="slidenum">
              <a:rPr lang="en-US" smtClean="0"/>
              <a:t>7</a:t>
            </a:fld>
            <a:endParaRPr lang="en-US"/>
          </a:p>
        </p:txBody>
      </p:sp>
    </p:spTree>
    <p:extLst>
      <p:ext uri="{BB962C8B-B14F-4D97-AF65-F5344CB8AC3E}">
        <p14:creationId xmlns:p14="http://schemas.microsoft.com/office/powerpoint/2010/main" val="162876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83697-3D5C-4D41-A6ED-70589C455C69}" type="slidenum">
              <a:rPr lang="en-US" smtClean="0"/>
              <a:pPr/>
              <a:t>9</a:t>
            </a:fld>
            <a:endParaRPr lang="en-US"/>
          </a:p>
        </p:txBody>
      </p:sp>
    </p:spTree>
    <p:extLst>
      <p:ext uri="{BB962C8B-B14F-4D97-AF65-F5344CB8AC3E}">
        <p14:creationId xmlns:p14="http://schemas.microsoft.com/office/powerpoint/2010/main" val="122868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E4001-BCDA-45B5-AC04-5866B926DECD}" type="slidenum">
              <a:rPr lang="en-US" smtClean="0"/>
              <a:t>16</a:t>
            </a:fld>
            <a:endParaRPr lang="en-US"/>
          </a:p>
        </p:txBody>
      </p:sp>
    </p:spTree>
    <p:extLst>
      <p:ext uri="{BB962C8B-B14F-4D97-AF65-F5344CB8AC3E}">
        <p14:creationId xmlns:p14="http://schemas.microsoft.com/office/powerpoint/2010/main" val="253218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83697-3D5C-4D41-A6ED-70589C455C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717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9537-40D5-79B7-1B0D-4F5E9A194D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1EDE49-40A1-BA2A-4813-C53FF77728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3163A1-4761-E7D5-3591-1CAE3E02855D}"/>
              </a:ext>
            </a:extLst>
          </p:cNvPr>
          <p:cNvSpPr>
            <a:spLocks noGrp="1"/>
          </p:cNvSpPr>
          <p:nvPr>
            <p:ph type="dt" sz="half" idx="10"/>
          </p:nvPr>
        </p:nvSpPr>
        <p:spPr/>
        <p:txBody>
          <a:bodyPr/>
          <a:lstStyle/>
          <a:p>
            <a:fld id="{A1F0ADF8-B5BA-4E3E-A8C3-455AA3402428}" type="datetimeFigureOut">
              <a:rPr lang="en-US" smtClean="0"/>
              <a:t>6/20/2024</a:t>
            </a:fld>
            <a:endParaRPr lang="en-US"/>
          </a:p>
        </p:txBody>
      </p:sp>
      <p:sp>
        <p:nvSpPr>
          <p:cNvPr id="5" name="Footer Placeholder 4">
            <a:extLst>
              <a:ext uri="{FF2B5EF4-FFF2-40B4-BE49-F238E27FC236}">
                <a16:creationId xmlns:a16="http://schemas.microsoft.com/office/drawing/2014/main" id="{0F695414-BF32-2288-5DE8-AFBFD7295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DE7C3-78DF-8921-4D67-0ECEB2CE9AA3}"/>
              </a:ext>
            </a:extLst>
          </p:cNvPr>
          <p:cNvSpPr>
            <a:spLocks noGrp="1"/>
          </p:cNvSpPr>
          <p:nvPr>
            <p:ph type="sldNum" sz="quarter" idx="12"/>
          </p:nvPr>
        </p:nvSpPr>
        <p:spPr/>
        <p:txBody>
          <a:bodyPr/>
          <a:lstStyle/>
          <a:p>
            <a:fld id="{BB2A80B7-F1D7-44FC-98C8-95978AC7A818}" type="slidenum">
              <a:rPr lang="en-US" smtClean="0"/>
              <a:t>‹#›</a:t>
            </a:fld>
            <a:endParaRPr lang="en-US"/>
          </a:p>
        </p:txBody>
      </p:sp>
    </p:spTree>
    <p:extLst>
      <p:ext uri="{BB962C8B-B14F-4D97-AF65-F5344CB8AC3E}">
        <p14:creationId xmlns:p14="http://schemas.microsoft.com/office/powerpoint/2010/main" val="198875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8536-10AD-D3D7-4D97-70718DB377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248420-DB7A-9663-6755-FFAC58427F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12E04-B56B-6491-F8C5-2C16C3F75F72}"/>
              </a:ext>
            </a:extLst>
          </p:cNvPr>
          <p:cNvSpPr>
            <a:spLocks noGrp="1"/>
          </p:cNvSpPr>
          <p:nvPr>
            <p:ph type="dt" sz="half" idx="10"/>
          </p:nvPr>
        </p:nvSpPr>
        <p:spPr/>
        <p:txBody>
          <a:bodyPr/>
          <a:lstStyle/>
          <a:p>
            <a:fld id="{A1F0ADF8-B5BA-4E3E-A8C3-455AA3402428}" type="datetimeFigureOut">
              <a:rPr lang="en-US" smtClean="0"/>
              <a:t>6/20/2024</a:t>
            </a:fld>
            <a:endParaRPr lang="en-US"/>
          </a:p>
        </p:txBody>
      </p:sp>
      <p:sp>
        <p:nvSpPr>
          <p:cNvPr id="5" name="Footer Placeholder 4">
            <a:extLst>
              <a:ext uri="{FF2B5EF4-FFF2-40B4-BE49-F238E27FC236}">
                <a16:creationId xmlns:a16="http://schemas.microsoft.com/office/drawing/2014/main" id="{28D89A0C-E8E1-E2A2-535C-F5779B3F8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25ACA-2E38-1911-D4FB-0A9B45022AC6}"/>
              </a:ext>
            </a:extLst>
          </p:cNvPr>
          <p:cNvSpPr>
            <a:spLocks noGrp="1"/>
          </p:cNvSpPr>
          <p:nvPr>
            <p:ph type="sldNum" sz="quarter" idx="12"/>
          </p:nvPr>
        </p:nvSpPr>
        <p:spPr/>
        <p:txBody>
          <a:bodyPr/>
          <a:lstStyle/>
          <a:p>
            <a:fld id="{BB2A80B7-F1D7-44FC-98C8-95978AC7A818}" type="slidenum">
              <a:rPr lang="en-US" smtClean="0"/>
              <a:t>‹#›</a:t>
            </a:fld>
            <a:endParaRPr lang="en-US"/>
          </a:p>
        </p:txBody>
      </p:sp>
    </p:spTree>
    <p:extLst>
      <p:ext uri="{BB962C8B-B14F-4D97-AF65-F5344CB8AC3E}">
        <p14:creationId xmlns:p14="http://schemas.microsoft.com/office/powerpoint/2010/main" val="217142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73AC72-6D66-CE83-3AD4-1E57676612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30D7D-1D58-F7CB-0147-2AB8601A24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838A4-8560-7803-F4FA-DD1DEE127102}"/>
              </a:ext>
            </a:extLst>
          </p:cNvPr>
          <p:cNvSpPr>
            <a:spLocks noGrp="1"/>
          </p:cNvSpPr>
          <p:nvPr>
            <p:ph type="dt" sz="half" idx="10"/>
          </p:nvPr>
        </p:nvSpPr>
        <p:spPr/>
        <p:txBody>
          <a:bodyPr/>
          <a:lstStyle/>
          <a:p>
            <a:fld id="{A1F0ADF8-B5BA-4E3E-A8C3-455AA3402428}" type="datetimeFigureOut">
              <a:rPr lang="en-US" smtClean="0"/>
              <a:t>6/20/2024</a:t>
            </a:fld>
            <a:endParaRPr lang="en-US"/>
          </a:p>
        </p:txBody>
      </p:sp>
      <p:sp>
        <p:nvSpPr>
          <p:cNvPr id="5" name="Footer Placeholder 4">
            <a:extLst>
              <a:ext uri="{FF2B5EF4-FFF2-40B4-BE49-F238E27FC236}">
                <a16:creationId xmlns:a16="http://schemas.microsoft.com/office/drawing/2014/main" id="{E3522F5E-7046-17BC-9751-CBBE4947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FC991-8775-F7CE-93C5-E6E7C2ECE66D}"/>
              </a:ext>
            </a:extLst>
          </p:cNvPr>
          <p:cNvSpPr>
            <a:spLocks noGrp="1"/>
          </p:cNvSpPr>
          <p:nvPr>
            <p:ph type="sldNum" sz="quarter" idx="12"/>
          </p:nvPr>
        </p:nvSpPr>
        <p:spPr/>
        <p:txBody>
          <a:bodyPr/>
          <a:lstStyle/>
          <a:p>
            <a:fld id="{BB2A80B7-F1D7-44FC-98C8-95978AC7A818}" type="slidenum">
              <a:rPr lang="en-US" smtClean="0"/>
              <a:t>‹#›</a:t>
            </a:fld>
            <a:endParaRPr lang="en-US"/>
          </a:p>
        </p:txBody>
      </p:sp>
    </p:spTree>
    <p:extLst>
      <p:ext uri="{BB962C8B-B14F-4D97-AF65-F5344CB8AC3E}">
        <p14:creationId xmlns:p14="http://schemas.microsoft.com/office/powerpoint/2010/main" val="941363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C5042C1-9E7D-4229-9364-7FAF17D605F3}" type="datetimeFigureOut">
              <a:rPr lang="en-US" smtClean="0"/>
              <a:t>6/20/2024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49E1706-6544-43F3-AA81-0ED1B3613CF4}" type="slidenum">
              <a:rPr lang="en-US" smtClean="0"/>
              <a:t>‹#›</a:t>
            </a:fld>
            <a:endParaRPr lang="en-US"/>
          </a:p>
        </p:txBody>
      </p:sp>
    </p:spTree>
    <p:extLst>
      <p:ext uri="{BB962C8B-B14F-4D97-AF65-F5344CB8AC3E}">
        <p14:creationId xmlns:p14="http://schemas.microsoft.com/office/powerpoint/2010/main" val="587464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042C1-9E7D-4229-9364-7FAF17D605F3}"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E1706-6544-43F3-AA81-0ED1B3613CF4}" type="slidenum">
              <a:rPr lang="en-US" smtClean="0"/>
              <a:t>‹#›</a:t>
            </a:fld>
            <a:endParaRPr lang="en-US"/>
          </a:p>
        </p:txBody>
      </p:sp>
    </p:spTree>
    <p:extLst>
      <p:ext uri="{BB962C8B-B14F-4D97-AF65-F5344CB8AC3E}">
        <p14:creationId xmlns:p14="http://schemas.microsoft.com/office/powerpoint/2010/main" val="346996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042C1-9E7D-4229-9364-7FAF17D605F3}"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E1706-6544-43F3-AA81-0ED1B3613CF4}" type="slidenum">
              <a:rPr lang="en-US" smtClean="0"/>
              <a:t>‹#›</a:t>
            </a:fld>
            <a:endParaRPr lang="en-US"/>
          </a:p>
        </p:txBody>
      </p:sp>
    </p:spTree>
    <p:extLst>
      <p:ext uri="{BB962C8B-B14F-4D97-AF65-F5344CB8AC3E}">
        <p14:creationId xmlns:p14="http://schemas.microsoft.com/office/powerpoint/2010/main" val="2999853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5042C1-9E7D-4229-9364-7FAF17D605F3}"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E1706-6544-43F3-AA81-0ED1B3613CF4}" type="slidenum">
              <a:rPr lang="en-US" smtClean="0"/>
              <a:t>‹#›</a:t>
            </a:fld>
            <a:endParaRPr lang="en-US"/>
          </a:p>
        </p:txBody>
      </p:sp>
    </p:spTree>
    <p:extLst>
      <p:ext uri="{BB962C8B-B14F-4D97-AF65-F5344CB8AC3E}">
        <p14:creationId xmlns:p14="http://schemas.microsoft.com/office/powerpoint/2010/main" val="93174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5042C1-9E7D-4229-9364-7FAF17D605F3}"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E1706-6544-43F3-AA81-0ED1B3613CF4}" type="slidenum">
              <a:rPr lang="en-US" smtClean="0"/>
              <a:t>‹#›</a:t>
            </a:fld>
            <a:endParaRPr lang="en-US"/>
          </a:p>
        </p:txBody>
      </p:sp>
    </p:spTree>
    <p:extLst>
      <p:ext uri="{BB962C8B-B14F-4D97-AF65-F5344CB8AC3E}">
        <p14:creationId xmlns:p14="http://schemas.microsoft.com/office/powerpoint/2010/main" val="2585672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5042C1-9E7D-4229-9364-7FAF17D605F3}"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E1706-6544-43F3-AA81-0ED1B3613CF4}" type="slidenum">
              <a:rPr lang="en-US" smtClean="0"/>
              <a:t>‹#›</a:t>
            </a:fld>
            <a:endParaRPr lang="en-US"/>
          </a:p>
        </p:txBody>
      </p:sp>
    </p:spTree>
    <p:extLst>
      <p:ext uri="{BB962C8B-B14F-4D97-AF65-F5344CB8AC3E}">
        <p14:creationId xmlns:p14="http://schemas.microsoft.com/office/powerpoint/2010/main" val="3442906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042C1-9E7D-4229-9364-7FAF17D605F3}"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E1706-6544-43F3-AA81-0ED1B3613CF4}" type="slidenum">
              <a:rPr lang="en-US" smtClean="0"/>
              <a:t>‹#›</a:t>
            </a:fld>
            <a:endParaRPr lang="en-US"/>
          </a:p>
        </p:txBody>
      </p:sp>
    </p:spTree>
    <p:extLst>
      <p:ext uri="{BB962C8B-B14F-4D97-AF65-F5344CB8AC3E}">
        <p14:creationId xmlns:p14="http://schemas.microsoft.com/office/powerpoint/2010/main" val="86027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C5042C1-9E7D-4229-9364-7FAF17D605F3}"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49E1706-6544-43F3-AA81-0ED1B3613CF4}" type="slidenum">
              <a:rPr lang="en-US" smtClean="0"/>
              <a:t>‹#›</a:t>
            </a:fld>
            <a:endParaRPr lang="en-US"/>
          </a:p>
        </p:txBody>
      </p:sp>
    </p:spTree>
    <p:extLst>
      <p:ext uri="{BB962C8B-B14F-4D97-AF65-F5344CB8AC3E}">
        <p14:creationId xmlns:p14="http://schemas.microsoft.com/office/powerpoint/2010/main" val="26105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E66F-7287-1571-4D91-F402CB9432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CCD34-ABDA-B226-03EA-EA5EBCE5A8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3927C-B3BE-845A-D0E9-14638515B95E}"/>
              </a:ext>
            </a:extLst>
          </p:cNvPr>
          <p:cNvSpPr>
            <a:spLocks noGrp="1"/>
          </p:cNvSpPr>
          <p:nvPr>
            <p:ph type="dt" sz="half" idx="10"/>
          </p:nvPr>
        </p:nvSpPr>
        <p:spPr/>
        <p:txBody>
          <a:bodyPr/>
          <a:lstStyle/>
          <a:p>
            <a:fld id="{A1F0ADF8-B5BA-4E3E-A8C3-455AA3402428}" type="datetimeFigureOut">
              <a:rPr lang="en-US" smtClean="0"/>
              <a:t>6/20/2024</a:t>
            </a:fld>
            <a:endParaRPr lang="en-US"/>
          </a:p>
        </p:txBody>
      </p:sp>
      <p:sp>
        <p:nvSpPr>
          <p:cNvPr id="5" name="Footer Placeholder 4">
            <a:extLst>
              <a:ext uri="{FF2B5EF4-FFF2-40B4-BE49-F238E27FC236}">
                <a16:creationId xmlns:a16="http://schemas.microsoft.com/office/drawing/2014/main" id="{498EF637-7067-F117-7272-26385D635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2DB86-BFDE-2D8F-8E5F-5733C78E3D19}"/>
              </a:ext>
            </a:extLst>
          </p:cNvPr>
          <p:cNvSpPr>
            <a:spLocks noGrp="1"/>
          </p:cNvSpPr>
          <p:nvPr>
            <p:ph type="sldNum" sz="quarter" idx="12"/>
          </p:nvPr>
        </p:nvSpPr>
        <p:spPr/>
        <p:txBody>
          <a:bodyPr/>
          <a:lstStyle/>
          <a:p>
            <a:fld id="{BB2A80B7-F1D7-44FC-98C8-95978AC7A818}" type="slidenum">
              <a:rPr lang="en-US" smtClean="0"/>
              <a:t>‹#›</a:t>
            </a:fld>
            <a:endParaRPr lang="en-US"/>
          </a:p>
        </p:txBody>
      </p:sp>
    </p:spTree>
    <p:extLst>
      <p:ext uri="{BB962C8B-B14F-4D97-AF65-F5344CB8AC3E}">
        <p14:creationId xmlns:p14="http://schemas.microsoft.com/office/powerpoint/2010/main" val="1201990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C5042C1-9E7D-4229-9364-7FAF17D605F3}" type="datetimeFigureOut">
              <a:rPr lang="en-US" smtClean="0"/>
              <a:t>6/20/2024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49E1706-6544-43F3-AA81-0ED1B3613CF4}" type="slidenum">
              <a:rPr lang="en-US" smtClean="0"/>
              <a:t>‹#›</a:t>
            </a:fld>
            <a:endParaRPr lang="en-US"/>
          </a:p>
        </p:txBody>
      </p:sp>
    </p:spTree>
    <p:extLst>
      <p:ext uri="{BB962C8B-B14F-4D97-AF65-F5344CB8AC3E}">
        <p14:creationId xmlns:p14="http://schemas.microsoft.com/office/powerpoint/2010/main" val="190046394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042C1-9E7D-4229-9364-7FAF17D605F3}"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E1706-6544-43F3-AA81-0ED1B3613CF4}" type="slidenum">
              <a:rPr lang="en-US" smtClean="0"/>
              <a:t>‹#›</a:t>
            </a:fld>
            <a:endParaRPr lang="en-US"/>
          </a:p>
        </p:txBody>
      </p:sp>
    </p:spTree>
    <p:extLst>
      <p:ext uri="{BB962C8B-B14F-4D97-AF65-F5344CB8AC3E}">
        <p14:creationId xmlns:p14="http://schemas.microsoft.com/office/powerpoint/2010/main" val="1814359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042C1-9E7D-4229-9364-7FAF17D605F3}"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E1706-6544-43F3-AA81-0ED1B3613CF4}" type="slidenum">
              <a:rPr lang="en-US" smtClean="0"/>
              <a:t>‹#›</a:t>
            </a:fld>
            <a:endParaRPr lang="en-US"/>
          </a:p>
        </p:txBody>
      </p:sp>
    </p:spTree>
    <p:extLst>
      <p:ext uri="{BB962C8B-B14F-4D97-AF65-F5344CB8AC3E}">
        <p14:creationId xmlns:p14="http://schemas.microsoft.com/office/powerpoint/2010/main" val="2131302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4C9C6-42CA-4FE1-B1B9-9D361571F1BE}" type="datetime1">
              <a:rPr lang="en-US" smtClean="0"/>
              <a:t>6/20/2024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0CD844-F893-47CB-ACEA-C7CE1A40720B}" type="slidenum">
              <a:rPr lang="en-US" smtClean="0"/>
              <a:pPr/>
              <a:t>‹#›</a:t>
            </a:fld>
            <a:endParaRPr lang="en-US"/>
          </a:p>
        </p:txBody>
      </p:sp>
      <p:sp>
        <p:nvSpPr>
          <p:cNvPr id="7" name="Picture Placeholder 10"/>
          <p:cNvSpPr>
            <a:spLocks noGrp="1"/>
          </p:cNvSpPr>
          <p:nvPr>
            <p:ph type="pic" sz="quarter" idx="13"/>
          </p:nvPr>
        </p:nvSpPr>
        <p:spPr>
          <a:xfrm>
            <a:off x="97971" y="6188091"/>
            <a:ext cx="2286000" cy="669925"/>
          </a:xfrm>
          <a:blipFill>
            <a:blip r:embed="rId2"/>
            <a:stretch>
              <a:fillRect/>
            </a:stretch>
          </a:blipFill>
        </p:spPr>
        <p:txBody>
          <a:bodyPr/>
          <a:lstStyle>
            <a:lvl1pPr marL="0" indent="0">
              <a:buNone/>
              <a:defRPr/>
            </a:lvl1pPr>
          </a:lstStyle>
          <a:p>
            <a:endParaRPr lang="en-US" dirty="0"/>
          </a:p>
        </p:txBody>
      </p:sp>
      <p:sp>
        <p:nvSpPr>
          <p:cNvPr id="8" name="Picture Placeholder 12"/>
          <p:cNvSpPr>
            <a:spLocks noGrp="1"/>
          </p:cNvSpPr>
          <p:nvPr>
            <p:ph type="pic" sz="quarter" idx="14"/>
          </p:nvPr>
        </p:nvSpPr>
        <p:spPr>
          <a:xfrm>
            <a:off x="8842772" y="6139544"/>
            <a:ext cx="3218601" cy="669471"/>
          </a:xfrm>
          <a:blipFill>
            <a:blip r:embed="rId3"/>
            <a:srcRect/>
            <a:stretch>
              <a:fillRect l="-9822" t="-46153" r="-9335" b="-42307"/>
            </a:stretch>
          </a:blipFill>
        </p:spPr>
        <p:txBody>
          <a:bodyPr/>
          <a:lstStyle>
            <a:lvl1pPr marL="0" indent="0">
              <a:buNone/>
              <a:defRPr/>
            </a:lvl1pPr>
          </a:lstStyle>
          <a:p>
            <a:endParaRPr lang="en-US" dirty="0"/>
          </a:p>
        </p:txBody>
      </p:sp>
    </p:spTree>
    <p:extLst>
      <p:ext uri="{BB962C8B-B14F-4D97-AF65-F5344CB8AC3E}">
        <p14:creationId xmlns:p14="http://schemas.microsoft.com/office/powerpoint/2010/main" val="123802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3081-0486-FFE5-7C2E-3ED508563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2406F8-71B5-D99A-02B4-44C69F0D04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12A5BA-BD1C-B7B6-B25C-C44E16714D84}"/>
              </a:ext>
            </a:extLst>
          </p:cNvPr>
          <p:cNvSpPr>
            <a:spLocks noGrp="1"/>
          </p:cNvSpPr>
          <p:nvPr>
            <p:ph type="dt" sz="half" idx="10"/>
          </p:nvPr>
        </p:nvSpPr>
        <p:spPr/>
        <p:txBody>
          <a:bodyPr/>
          <a:lstStyle/>
          <a:p>
            <a:fld id="{A1F0ADF8-B5BA-4E3E-A8C3-455AA3402428}" type="datetimeFigureOut">
              <a:rPr lang="en-US" smtClean="0"/>
              <a:t>6/20/2024</a:t>
            </a:fld>
            <a:endParaRPr lang="en-US"/>
          </a:p>
        </p:txBody>
      </p:sp>
      <p:sp>
        <p:nvSpPr>
          <p:cNvPr id="5" name="Footer Placeholder 4">
            <a:extLst>
              <a:ext uri="{FF2B5EF4-FFF2-40B4-BE49-F238E27FC236}">
                <a16:creationId xmlns:a16="http://schemas.microsoft.com/office/drawing/2014/main" id="{4AAB0B57-207E-6449-2178-75DE5C8E5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177F3-3777-E83C-50DF-7E859FC74F56}"/>
              </a:ext>
            </a:extLst>
          </p:cNvPr>
          <p:cNvSpPr>
            <a:spLocks noGrp="1"/>
          </p:cNvSpPr>
          <p:nvPr>
            <p:ph type="sldNum" sz="quarter" idx="12"/>
          </p:nvPr>
        </p:nvSpPr>
        <p:spPr/>
        <p:txBody>
          <a:bodyPr/>
          <a:lstStyle/>
          <a:p>
            <a:fld id="{BB2A80B7-F1D7-44FC-98C8-95978AC7A818}" type="slidenum">
              <a:rPr lang="en-US" smtClean="0"/>
              <a:t>‹#›</a:t>
            </a:fld>
            <a:endParaRPr lang="en-US"/>
          </a:p>
        </p:txBody>
      </p:sp>
    </p:spTree>
    <p:extLst>
      <p:ext uri="{BB962C8B-B14F-4D97-AF65-F5344CB8AC3E}">
        <p14:creationId xmlns:p14="http://schemas.microsoft.com/office/powerpoint/2010/main" val="12242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7AE0-2F12-3F95-55DC-0720202AD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6B7BEC-26F3-7820-1870-BA32E23B2D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C9BE8F-5051-24AF-7525-F3E7CD7F7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C8C4C6-A384-B270-2633-F8195280AFF5}"/>
              </a:ext>
            </a:extLst>
          </p:cNvPr>
          <p:cNvSpPr>
            <a:spLocks noGrp="1"/>
          </p:cNvSpPr>
          <p:nvPr>
            <p:ph type="dt" sz="half" idx="10"/>
          </p:nvPr>
        </p:nvSpPr>
        <p:spPr/>
        <p:txBody>
          <a:bodyPr/>
          <a:lstStyle/>
          <a:p>
            <a:fld id="{A1F0ADF8-B5BA-4E3E-A8C3-455AA3402428}" type="datetimeFigureOut">
              <a:rPr lang="en-US" smtClean="0"/>
              <a:t>6/20/2024</a:t>
            </a:fld>
            <a:endParaRPr lang="en-US"/>
          </a:p>
        </p:txBody>
      </p:sp>
      <p:sp>
        <p:nvSpPr>
          <p:cNvPr id="6" name="Footer Placeholder 5">
            <a:extLst>
              <a:ext uri="{FF2B5EF4-FFF2-40B4-BE49-F238E27FC236}">
                <a16:creationId xmlns:a16="http://schemas.microsoft.com/office/drawing/2014/main" id="{CECE55FA-B030-E592-5302-80129B8BB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B8AAF5-40BE-1575-4E46-FCFF2E1C6310}"/>
              </a:ext>
            </a:extLst>
          </p:cNvPr>
          <p:cNvSpPr>
            <a:spLocks noGrp="1"/>
          </p:cNvSpPr>
          <p:nvPr>
            <p:ph type="sldNum" sz="quarter" idx="12"/>
          </p:nvPr>
        </p:nvSpPr>
        <p:spPr/>
        <p:txBody>
          <a:bodyPr/>
          <a:lstStyle/>
          <a:p>
            <a:fld id="{BB2A80B7-F1D7-44FC-98C8-95978AC7A818}" type="slidenum">
              <a:rPr lang="en-US" smtClean="0"/>
              <a:t>‹#›</a:t>
            </a:fld>
            <a:endParaRPr lang="en-US"/>
          </a:p>
        </p:txBody>
      </p:sp>
    </p:spTree>
    <p:extLst>
      <p:ext uri="{BB962C8B-B14F-4D97-AF65-F5344CB8AC3E}">
        <p14:creationId xmlns:p14="http://schemas.microsoft.com/office/powerpoint/2010/main" val="45933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2C88-F54F-9236-FD8B-A679C86FB7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F4D416-2697-2B8D-2CEB-49D9A09FC6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2746E2-4622-4820-C776-FD5BA575FA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FA6639-CB94-8617-DD3F-32A4B26FD9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83287-8D71-E8AA-8634-A296CAE191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5CC1AD-9E7D-AB1A-77F9-4C0B1F038F07}"/>
              </a:ext>
            </a:extLst>
          </p:cNvPr>
          <p:cNvSpPr>
            <a:spLocks noGrp="1"/>
          </p:cNvSpPr>
          <p:nvPr>
            <p:ph type="dt" sz="half" idx="10"/>
          </p:nvPr>
        </p:nvSpPr>
        <p:spPr/>
        <p:txBody>
          <a:bodyPr/>
          <a:lstStyle/>
          <a:p>
            <a:fld id="{A1F0ADF8-B5BA-4E3E-A8C3-455AA3402428}" type="datetimeFigureOut">
              <a:rPr lang="en-US" smtClean="0"/>
              <a:t>6/20/2024</a:t>
            </a:fld>
            <a:endParaRPr lang="en-US"/>
          </a:p>
        </p:txBody>
      </p:sp>
      <p:sp>
        <p:nvSpPr>
          <p:cNvPr id="8" name="Footer Placeholder 7">
            <a:extLst>
              <a:ext uri="{FF2B5EF4-FFF2-40B4-BE49-F238E27FC236}">
                <a16:creationId xmlns:a16="http://schemas.microsoft.com/office/drawing/2014/main" id="{033FAF13-839B-0D5B-F89B-00402E9669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D3FAF-E735-FCB5-4B50-9EB2E2CE59FA}"/>
              </a:ext>
            </a:extLst>
          </p:cNvPr>
          <p:cNvSpPr>
            <a:spLocks noGrp="1"/>
          </p:cNvSpPr>
          <p:nvPr>
            <p:ph type="sldNum" sz="quarter" idx="12"/>
          </p:nvPr>
        </p:nvSpPr>
        <p:spPr/>
        <p:txBody>
          <a:bodyPr/>
          <a:lstStyle/>
          <a:p>
            <a:fld id="{BB2A80B7-F1D7-44FC-98C8-95978AC7A818}" type="slidenum">
              <a:rPr lang="en-US" smtClean="0"/>
              <a:t>‹#›</a:t>
            </a:fld>
            <a:endParaRPr lang="en-US"/>
          </a:p>
        </p:txBody>
      </p:sp>
    </p:spTree>
    <p:extLst>
      <p:ext uri="{BB962C8B-B14F-4D97-AF65-F5344CB8AC3E}">
        <p14:creationId xmlns:p14="http://schemas.microsoft.com/office/powerpoint/2010/main" val="262548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08CE-DC1B-368E-B954-6EC0F7F8ED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422DFD-E693-731F-C3C0-0CCFFD2DA759}"/>
              </a:ext>
            </a:extLst>
          </p:cNvPr>
          <p:cNvSpPr>
            <a:spLocks noGrp="1"/>
          </p:cNvSpPr>
          <p:nvPr>
            <p:ph type="dt" sz="half" idx="10"/>
          </p:nvPr>
        </p:nvSpPr>
        <p:spPr/>
        <p:txBody>
          <a:bodyPr/>
          <a:lstStyle/>
          <a:p>
            <a:fld id="{A1F0ADF8-B5BA-4E3E-A8C3-455AA3402428}" type="datetimeFigureOut">
              <a:rPr lang="en-US" smtClean="0"/>
              <a:t>6/20/2024</a:t>
            </a:fld>
            <a:endParaRPr lang="en-US"/>
          </a:p>
        </p:txBody>
      </p:sp>
      <p:sp>
        <p:nvSpPr>
          <p:cNvPr id="4" name="Footer Placeholder 3">
            <a:extLst>
              <a:ext uri="{FF2B5EF4-FFF2-40B4-BE49-F238E27FC236}">
                <a16:creationId xmlns:a16="http://schemas.microsoft.com/office/drawing/2014/main" id="{9762FC19-3997-A011-4196-9842CEC03B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8B0B8C-5BF5-DB0F-250A-31FBF8D2BDFB}"/>
              </a:ext>
            </a:extLst>
          </p:cNvPr>
          <p:cNvSpPr>
            <a:spLocks noGrp="1"/>
          </p:cNvSpPr>
          <p:nvPr>
            <p:ph type="sldNum" sz="quarter" idx="12"/>
          </p:nvPr>
        </p:nvSpPr>
        <p:spPr/>
        <p:txBody>
          <a:bodyPr/>
          <a:lstStyle/>
          <a:p>
            <a:fld id="{BB2A80B7-F1D7-44FC-98C8-95978AC7A818}" type="slidenum">
              <a:rPr lang="en-US" smtClean="0"/>
              <a:t>‹#›</a:t>
            </a:fld>
            <a:endParaRPr lang="en-US"/>
          </a:p>
        </p:txBody>
      </p:sp>
    </p:spTree>
    <p:extLst>
      <p:ext uri="{BB962C8B-B14F-4D97-AF65-F5344CB8AC3E}">
        <p14:creationId xmlns:p14="http://schemas.microsoft.com/office/powerpoint/2010/main" val="125168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D3305-3D69-706B-CC89-6581D08931E4}"/>
              </a:ext>
            </a:extLst>
          </p:cNvPr>
          <p:cNvSpPr>
            <a:spLocks noGrp="1"/>
          </p:cNvSpPr>
          <p:nvPr>
            <p:ph type="dt" sz="half" idx="10"/>
          </p:nvPr>
        </p:nvSpPr>
        <p:spPr/>
        <p:txBody>
          <a:bodyPr/>
          <a:lstStyle/>
          <a:p>
            <a:fld id="{A1F0ADF8-B5BA-4E3E-A8C3-455AA3402428}" type="datetimeFigureOut">
              <a:rPr lang="en-US" smtClean="0"/>
              <a:t>6/20/2024</a:t>
            </a:fld>
            <a:endParaRPr lang="en-US"/>
          </a:p>
        </p:txBody>
      </p:sp>
      <p:sp>
        <p:nvSpPr>
          <p:cNvPr id="3" name="Footer Placeholder 2">
            <a:extLst>
              <a:ext uri="{FF2B5EF4-FFF2-40B4-BE49-F238E27FC236}">
                <a16:creationId xmlns:a16="http://schemas.microsoft.com/office/drawing/2014/main" id="{098F5592-598C-0D80-2A1B-C220E88C84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95547-2941-7C23-AC13-E26812277D43}"/>
              </a:ext>
            </a:extLst>
          </p:cNvPr>
          <p:cNvSpPr>
            <a:spLocks noGrp="1"/>
          </p:cNvSpPr>
          <p:nvPr>
            <p:ph type="sldNum" sz="quarter" idx="12"/>
          </p:nvPr>
        </p:nvSpPr>
        <p:spPr/>
        <p:txBody>
          <a:bodyPr/>
          <a:lstStyle/>
          <a:p>
            <a:fld id="{BB2A80B7-F1D7-44FC-98C8-95978AC7A818}" type="slidenum">
              <a:rPr lang="en-US" smtClean="0"/>
              <a:t>‹#›</a:t>
            </a:fld>
            <a:endParaRPr lang="en-US"/>
          </a:p>
        </p:txBody>
      </p:sp>
    </p:spTree>
    <p:extLst>
      <p:ext uri="{BB962C8B-B14F-4D97-AF65-F5344CB8AC3E}">
        <p14:creationId xmlns:p14="http://schemas.microsoft.com/office/powerpoint/2010/main" val="214399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DC60-FD63-759C-5BCF-C8C97D69F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497B44-1BC9-AF54-385D-CD4F723CD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4999E0-3C94-0BB9-832C-0C25DE196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97302-985E-E049-5563-D455345F9693}"/>
              </a:ext>
            </a:extLst>
          </p:cNvPr>
          <p:cNvSpPr>
            <a:spLocks noGrp="1"/>
          </p:cNvSpPr>
          <p:nvPr>
            <p:ph type="dt" sz="half" idx="10"/>
          </p:nvPr>
        </p:nvSpPr>
        <p:spPr/>
        <p:txBody>
          <a:bodyPr/>
          <a:lstStyle/>
          <a:p>
            <a:fld id="{A1F0ADF8-B5BA-4E3E-A8C3-455AA3402428}" type="datetimeFigureOut">
              <a:rPr lang="en-US" smtClean="0"/>
              <a:t>6/20/2024</a:t>
            </a:fld>
            <a:endParaRPr lang="en-US"/>
          </a:p>
        </p:txBody>
      </p:sp>
      <p:sp>
        <p:nvSpPr>
          <p:cNvPr id="6" name="Footer Placeholder 5">
            <a:extLst>
              <a:ext uri="{FF2B5EF4-FFF2-40B4-BE49-F238E27FC236}">
                <a16:creationId xmlns:a16="http://schemas.microsoft.com/office/drawing/2014/main" id="{E728A8D1-6A2B-BA81-7CD9-C5BED8F85D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6CDBA-09BE-3EDF-41D4-BD9AD266AD40}"/>
              </a:ext>
            </a:extLst>
          </p:cNvPr>
          <p:cNvSpPr>
            <a:spLocks noGrp="1"/>
          </p:cNvSpPr>
          <p:nvPr>
            <p:ph type="sldNum" sz="quarter" idx="12"/>
          </p:nvPr>
        </p:nvSpPr>
        <p:spPr/>
        <p:txBody>
          <a:bodyPr/>
          <a:lstStyle/>
          <a:p>
            <a:fld id="{BB2A80B7-F1D7-44FC-98C8-95978AC7A818}" type="slidenum">
              <a:rPr lang="en-US" smtClean="0"/>
              <a:t>‹#›</a:t>
            </a:fld>
            <a:endParaRPr lang="en-US"/>
          </a:p>
        </p:txBody>
      </p:sp>
    </p:spTree>
    <p:extLst>
      <p:ext uri="{BB962C8B-B14F-4D97-AF65-F5344CB8AC3E}">
        <p14:creationId xmlns:p14="http://schemas.microsoft.com/office/powerpoint/2010/main" val="297635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70B7-0B75-4796-4579-4FEB5D818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4F8951-5ADD-242B-F6D6-CE14EAD130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959262-8B72-E7A2-04FF-A29EF8BC5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030682-18F5-4DB2-2135-B762BDAE21C1}"/>
              </a:ext>
            </a:extLst>
          </p:cNvPr>
          <p:cNvSpPr>
            <a:spLocks noGrp="1"/>
          </p:cNvSpPr>
          <p:nvPr>
            <p:ph type="dt" sz="half" idx="10"/>
          </p:nvPr>
        </p:nvSpPr>
        <p:spPr/>
        <p:txBody>
          <a:bodyPr/>
          <a:lstStyle/>
          <a:p>
            <a:fld id="{A1F0ADF8-B5BA-4E3E-A8C3-455AA3402428}" type="datetimeFigureOut">
              <a:rPr lang="en-US" smtClean="0"/>
              <a:t>6/20/2024</a:t>
            </a:fld>
            <a:endParaRPr lang="en-US"/>
          </a:p>
        </p:txBody>
      </p:sp>
      <p:sp>
        <p:nvSpPr>
          <p:cNvPr id="6" name="Footer Placeholder 5">
            <a:extLst>
              <a:ext uri="{FF2B5EF4-FFF2-40B4-BE49-F238E27FC236}">
                <a16:creationId xmlns:a16="http://schemas.microsoft.com/office/drawing/2014/main" id="{6400BBC2-997A-2508-CF96-FBC74A8AFC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90FA5-FA74-A665-F626-BD03EDA916DF}"/>
              </a:ext>
            </a:extLst>
          </p:cNvPr>
          <p:cNvSpPr>
            <a:spLocks noGrp="1"/>
          </p:cNvSpPr>
          <p:nvPr>
            <p:ph type="sldNum" sz="quarter" idx="12"/>
          </p:nvPr>
        </p:nvSpPr>
        <p:spPr/>
        <p:txBody>
          <a:bodyPr/>
          <a:lstStyle/>
          <a:p>
            <a:fld id="{BB2A80B7-F1D7-44FC-98C8-95978AC7A818}" type="slidenum">
              <a:rPr lang="en-US" smtClean="0"/>
              <a:t>‹#›</a:t>
            </a:fld>
            <a:endParaRPr lang="en-US"/>
          </a:p>
        </p:txBody>
      </p:sp>
    </p:spTree>
    <p:extLst>
      <p:ext uri="{BB962C8B-B14F-4D97-AF65-F5344CB8AC3E}">
        <p14:creationId xmlns:p14="http://schemas.microsoft.com/office/powerpoint/2010/main" val="59343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82394B-44D7-5298-ECEA-0D10BB295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A1EC6E-365A-6E1D-7935-7E24CBD1C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0C675-5DFF-4D59-352D-A5099E658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F0ADF8-B5BA-4E3E-A8C3-455AA3402428}" type="datetimeFigureOut">
              <a:rPr lang="en-US" smtClean="0"/>
              <a:t>6/20/2024</a:t>
            </a:fld>
            <a:endParaRPr lang="en-US"/>
          </a:p>
        </p:txBody>
      </p:sp>
      <p:sp>
        <p:nvSpPr>
          <p:cNvPr id="5" name="Footer Placeholder 4">
            <a:extLst>
              <a:ext uri="{FF2B5EF4-FFF2-40B4-BE49-F238E27FC236}">
                <a16:creationId xmlns:a16="http://schemas.microsoft.com/office/drawing/2014/main" id="{0D51C9DC-B794-62FA-87DA-4C3FE3FE6F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D96B4D-E3BA-98DF-1B8A-B2516BFFE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2A80B7-F1D7-44FC-98C8-95978AC7A818}" type="slidenum">
              <a:rPr lang="en-US" smtClean="0"/>
              <a:t>‹#›</a:t>
            </a:fld>
            <a:endParaRPr lang="en-US"/>
          </a:p>
        </p:txBody>
      </p:sp>
    </p:spTree>
    <p:extLst>
      <p:ext uri="{BB962C8B-B14F-4D97-AF65-F5344CB8AC3E}">
        <p14:creationId xmlns:p14="http://schemas.microsoft.com/office/powerpoint/2010/main" val="2147467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C5042C1-9E7D-4229-9364-7FAF17D605F3}" type="datetimeFigureOut">
              <a:rPr lang="en-US" smtClean="0"/>
              <a:t>6/20/2024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49E1706-6544-43F3-AA81-0ED1B3613CF4}" type="slidenum">
              <a:rPr lang="en-US" smtClean="0"/>
              <a:t>‹#›</a:t>
            </a:fld>
            <a:endParaRPr lang="en-US"/>
          </a:p>
        </p:txBody>
      </p:sp>
    </p:spTree>
    <p:extLst>
      <p:ext uri="{BB962C8B-B14F-4D97-AF65-F5344CB8AC3E}">
        <p14:creationId xmlns:p14="http://schemas.microsoft.com/office/powerpoint/2010/main" val="3367752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medicaid.ncdhhs.gov/blog/2024/03/21/tobacco-related-policy-requirements-go-effect-july-1-2024" TargetMode="External"/><Relationship Id="rId2" Type="http://schemas.openxmlformats.org/officeDocument/2006/relationships/hyperlink" Target="mailto:tf_concerns@dhhs.nc.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docs.google.com/spreadsheets/d/1V-t4tqkE420BiEt09yZIg-E3xhJBkjWd/edit?usp=drive_link&amp;ouid=114774788646577966209&amp;rtpof=true&amp;sd=true" TargetMode="External"/><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chrome-extension://efaidnbmnnnibpcajpcglclefindmkaj/https:/www.lung.org/getmedia/08ed3536-6bab-48a6-a4e4-e6dbccaea024/billing-guide-for-tobacco-1.pdf.pdf" TargetMode="External"/><Relationship Id="rId4" Type="http://schemas.openxmlformats.org/officeDocument/2006/relationships/hyperlink" Target="https://millionhearts.hhs.gov/tools-protocols/action-guides/tobacco-change-package/index.html" TargetMode="External"/><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hyperlink" Target="https://www.lung.org/getmedia/cbdc7578-cd24-4ab0-9ef3-bcc4ae2e981c/a-toolkit-to-address-tobacco-behavioral-health.pdf.pdf" TargetMode="External"/><Relationship Id="rId13" Type="http://schemas.openxmlformats.org/officeDocument/2006/relationships/hyperlink" Target="https://www.thenationalcouncil.org/" TargetMode="External"/><Relationship Id="rId3" Type="http://schemas.openxmlformats.org/officeDocument/2006/relationships/hyperlink" Target="https://breatheeasync.org/" TargetMode="External"/><Relationship Id="rId7" Type="http://schemas.openxmlformats.org/officeDocument/2006/relationships/hyperlink" Target="https://smokingcessationleadership.ucsf.edu/behavioral-health/resources/toolkits" TargetMode="External"/><Relationship Id="rId12" Type="http://schemas.openxmlformats.org/officeDocument/2006/relationships/hyperlink" Target="https://www.bhthechange.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smokingcessationleadership.ucsf.edu/campaigns/samhsa" TargetMode="External"/><Relationship Id="rId11" Type="http://schemas.openxmlformats.org/officeDocument/2006/relationships/hyperlink" Target="https://www.cdc.gov/pcd/issues/2022/22_0184.htm" TargetMode="External"/><Relationship Id="rId5" Type="http://schemas.openxmlformats.org/officeDocument/2006/relationships/hyperlink" Target="chrome-extension://efaidnbmnnnibpcajpcglclefindmkaj/https:/smokingcessationleadership.ucsf.edu/sites/smokingcessationleadership.ucsf.edu/files/Downloads/Toolkits/CTFR_Toolkit_FINAL_May262022.pdf" TargetMode="External"/><Relationship Id="rId15" Type="http://schemas.openxmlformats.org/officeDocument/2006/relationships/hyperlink" Target="https://health.mecknc.gov/population-health/tobacco-free/behaviorial-health" TargetMode="External"/><Relationship Id="rId10" Type="http://schemas.openxmlformats.org/officeDocument/2006/relationships/hyperlink" Target="https://www.takingtexastobaccofree.com/" TargetMode="External"/><Relationship Id="rId4" Type="http://schemas.openxmlformats.org/officeDocument/2006/relationships/hyperlink" Target="https://breatheeasync.org/resource-index-key-research/" TargetMode="External"/><Relationship Id="rId9" Type="http://schemas.openxmlformats.org/officeDocument/2006/relationships/hyperlink" Target="https://www.bhwellness.org/tobacoo-free-toolkits/" TargetMode="External"/><Relationship Id="rId14" Type="http://schemas.openxmlformats.org/officeDocument/2006/relationships/hyperlink" Target="https://www.bhthechange.org/resources/how-to-implement-a-tobacco-free-polic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health.mecknc.gov/population-health/tobacco-free/behaviorial-healt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breatheeasync.org/" TargetMode="External"/><Relationship Id="rId5" Type="http://schemas.openxmlformats.org/officeDocument/2006/relationships/hyperlink" Target="https://breatheeasync.org/north-carolina-regions/"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medicaid.ncdhhs.gov/blog/2024/03/21/tobacco-related-policy-requirements-go-effect-july-1-2024"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F3CB-5E10-F465-4972-94DCC133A49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56D27EE-C579-00D8-53B8-3732F324AB05}"/>
              </a:ext>
            </a:extLst>
          </p:cNvPr>
          <p:cNvSpPr>
            <a:spLocks noGrp="1"/>
          </p:cNvSpPr>
          <p:nvPr>
            <p:ph type="subTitle" idx="1"/>
          </p:nvPr>
        </p:nvSpPr>
        <p:spPr>
          <a:xfrm>
            <a:off x="1524000" y="4079875"/>
            <a:ext cx="9144000" cy="1655762"/>
          </a:xfrm>
        </p:spPr>
        <p:txBody>
          <a:bodyPr>
            <a:normAutofit/>
          </a:bodyPr>
          <a:lstStyle/>
          <a:p>
            <a:endParaRPr lang="en-US" dirty="0"/>
          </a:p>
          <a:p>
            <a:r>
              <a:rPr lang="en-US" dirty="0"/>
              <a:t>NCALHDs Partners Committee Meeting </a:t>
            </a:r>
          </a:p>
          <a:p>
            <a:r>
              <a:rPr lang="en-US" dirty="0"/>
              <a:t>June 19, 2024</a:t>
            </a:r>
          </a:p>
        </p:txBody>
      </p:sp>
      <p:pic>
        <p:nvPicPr>
          <p:cNvPr id="4" name="Picture 3" descr="Logo: Breathe Easy NC: Becoming Tobacco Free&#10;Between the lines of a text a green plant grows out horizontally.">
            <a:extLst>
              <a:ext uri="{FF2B5EF4-FFF2-40B4-BE49-F238E27FC236}">
                <a16:creationId xmlns:a16="http://schemas.microsoft.com/office/drawing/2014/main" id="{7D3574AA-B7FD-C702-2CEC-4C9B4D7C3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522" y="554507"/>
            <a:ext cx="9694762" cy="3525368"/>
          </a:xfrm>
          <a:prstGeom prst="rect">
            <a:avLst/>
          </a:prstGeom>
        </p:spPr>
      </p:pic>
    </p:spTree>
    <p:extLst>
      <p:ext uri="{BB962C8B-B14F-4D97-AF65-F5344CB8AC3E}">
        <p14:creationId xmlns:p14="http://schemas.microsoft.com/office/powerpoint/2010/main" val="340545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7A7A-365B-6E05-692C-3ADA46491D0E}"/>
              </a:ext>
            </a:extLst>
          </p:cNvPr>
          <p:cNvSpPr>
            <a:spLocks noGrp="1"/>
          </p:cNvSpPr>
          <p:nvPr>
            <p:ph type="title"/>
          </p:nvPr>
        </p:nvSpPr>
        <p:spPr/>
        <p:txBody>
          <a:bodyPr/>
          <a:lstStyle/>
          <a:p>
            <a:r>
              <a:rPr lang="en-US" dirty="0">
                <a:solidFill>
                  <a:schemeClr val="accent5">
                    <a:lumMod val="75000"/>
                  </a:schemeClr>
                </a:solidFill>
              </a:rPr>
              <a:t>We are rolling on the road </a:t>
            </a:r>
            <a:r>
              <a:rPr lang="en-US" dirty="0">
                <a:solidFill>
                  <a:schemeClr val="accent6">
                    <a:lumMod val="75000"/>
                  </a:schemeClr>
                </a:solidFill>
              </a:rPr>
              <a:t>to a healthier NC</a:t>
            </a:r>
          </a:p>
        </p:txBody>
      </p:sp>
      <p:sp>
        <p:nvSpPr>
          <p:cNvPr id="3" name="Content Placeholder 2">
            <a:extLst>
              <a:ext uri="{FF2B5EF4-FFF2-40B4-BE49-F238E27FC236}">
                <a16:creationId xmlns:a16="http://schemas.microsoft.com/office/drawing/2014/main" id="{964C389C-C859-DF1B-03E0-6CE6D8E4364B}"/>
              </a:ext>
            </a:extLst>
          </p:cNvPr>
          <p:cNvSpPr>
            <a:spLocks noGrp="1"/>
          </p:cNvSpPr>
          <p:nvPr>
            <p:ph idx="1"/>
          </p:nvPr>
        </p:nvSpPr>
        <p:spPr/>
        <p:txBody>
          <a:bodyPr>
            <a:normAutofit lnSpcReduction="10000"/>
          </a:bodyPr>
          <a:lstStyle/>
          <a:p>
            <a:r>
              <a:rPr lang="en-US" dirty="0"/>
              <a:t>Breathe Easy NC started in 2011 when up to 40% of people with mental health and substance use disorders in NC smoked.</a:t>
            </a:r>
          </a:p>
          <a:p>
            <a:r>
              <a:rPr lang="en-US" dirty="0">
                <a:solidFill>
                  <a:schemeClr val="accent6">
                    <a:lumMod val="75000"/>
                  </a:schemeClr>
                </a:solidFill>
              </a:rPr>
              <a:t>Between 2016 (when data was first collected) and 2022, the number of facilities offering tobacco screening and treatment to clients increased by over 60%.</a:t>
            </a:r>
          </a:p>
          <a:p>
            <a:r>
              <a:rPr lang="en-US" dirty="0"/>
              <a:t>Between 2016 and 2022 the percentage of North Carolina substance use disorder facilities with a smoke-free campus policy also increased by over 60%, with most of the increase occurring between 2020 and 2022.</a:t>
            </a:r>
          </a:p>
          <a:p>
            <a:r>
              <a:rPr lang="en-US" dirty="0">
                <a:solidFill>
                  <a:schemeClr val="accent6">
                    <a:lumMod val="75000"/>
                  </a:schemeClr>
                </a:solidFill>
              </a:rPr>
              <a:t>As of 2022, the percentage of people with mental health and substance use disorders who smoke in NC has decreased to 29%.</a:t>
            </a:r>
          </a:p>
        </p:txBody>
      </p:sp>
    </p:spTree>
    <p:extLst>
      <p:ext uri="{BB962C8B-B14F-4D97-AF65-F5344CB8AC3E}">
        <p14:creationId xmlns:p14="http://schemas.microsoft.com/office/powerpoint/2010/main" val="162694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78307-327B-386E-F873-41784249F7C0}"/>
              </a:ext>
            </a:extLst>
          </p:cNvPr>
          <p:cNvSpPr>
            <a:spLocks noGrp="1"/>
          </p:cNvSpPr>
          <p:nvPr>
            <p:ph type="title"/>
          </p:nvPr>
        </p:nvSpPr>
        <p:spPr>
          <a:xfrm>
            <a:off x="589009" y="502400"/>
            <a:ext cx="3367171" cy="1818064"/>
          </a:xfrm>
        </p:spPr>
        <p:txBody>
          <a:bodyPr vert="horz" lIns="91440" tIns="45720" rIns="91440" bIns="45720" rtlCol="0" anchor="ctr">
            <a:normAutofit/>
          </a:bodyPr>
          <a:lstStyle/>
          <a:p>
            <a:pPr algn="ctr"/>
            <a:r>
              <a:rPr lang="en-US" sz="2800" kern="1200">
                <a:solidFill>
                  <a:schemeClr val="tx1"/>
                </a:solidFill>
                <a:latin typeface="+mj-lt"/>
                <a:ea typeface="+mj-ea"/>
                <a:cs typeface="+mj-cs"/>
              </a:rPr>
              <a:t>Congratulations!  </a:t>
            </a:r>
          </a:p>
        </p:txBody>
      </p:sp>
      <p:pic>
        <p:nvPicPr>
          <p:cNvPr id="7" name="Picture 6">
            <a:extLst>
              <a:ext uri="{FF2B5EF4-FFF2-40B4-BE49-F238E27FC236}">
                <a16:creationId xmlns:a16="http://schemas.microsoft.com/office/drawing/2014/main" id="{65D371B9-A4F2-6F5C-D7C4-EC082893109C}"/>
              </a:ext>
            </a:extLst>
          </p:cNvPr>
          <p:cNvPicPr>
            <a:picLocks noChangeAspect="1"/>
          </p:cNvPicPr>
          <p:nvPr/>
        </p:nvPicPr>
        <p:blipFill rotWithShape="1">
          <a:blip r:embed="rId2"/>
          <a:srcRect r="5326" b="1"/>
          <a:stretch/>
        </p:blipFill>
        <p:spPr>
          <a:xfrm>
            <a:off x="4555236" y="6"/>
            <a:ext cx="7636763" cy="2762724"/>
          </a:xfrm>
          <a:prstGeom prst="rect">
            <a:avLst/>
          </a:prstGeom>
        </p:spPr>
      </p:pic>
      <p:sp>
        <p:nvSpPr>
          <p:cNvPr id="43" name="Rectangle 4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Content Placeholder 4">
            <a:extLst>
              <a:ext uri="{FF2B5EF4-FFF2-40B4-BE49-F238E27FC236}">
                <a16:creationId xmlns:a16="http://schemas.microsoft.com/office/drawing/2014/main" id="{055B5E0B-F608-33CA-2124-D79773014637}"/>
              </a:ext>
            </a:extLst>
          </p:cNvPr>
          <p:cNvPicPr>
            <a:picLocks noGrp="1" noChangeAspect="1"/>
          </p:cNvPicPr>
          <p:nvPr>
            <p:ph idx="1"/>
          </p:nvPr>
        </p:nvPicPr>
        <p:blipFill rotWithShape="1">
          <a:blip r:embed="rId3"/>
          <a:srcRect l="16190" r="20102" b="2"/>
          <a:stretch/>
        </p:blipFill>
        <p:spPr>
          <a:xfrm>
            <a:off x="-1" y="2826737"/>
            <a:ext cx="4565779" cy="4031263"/>
          </a:xfrm>
          <a:prstGeom prst="rect">
            <a:avLst/>
          </a:prstGeom>
        </p:spPr>
      </p:pic>
      <p:sp>
        <p:nvSpPr>
          <p:cNvPr id="4" name="Text Placeholder 3">
            <a:extLst>
              <a:ext uri="{FF2B5EF4-FFF2-40B4-BE49-F238E27FC236}">
                <a16:creationId xmlns:a16="http://schemas.microsoft.com/office/drawing/2014/main" id="{64B97D7B-1B48-C53D-2557-41D78297D9AB}"/>
              </a:ext>
            </a:extLst>
          </p:cNvPr>
          <p:cNvSpPr>
            <a:spLocks noGrp="1"/>
          </p:cNvSpPr>
          <p:nvPr>
            <p:ph type="body" sz="half" idx="2"/>
          </p:nvPr>
        </p:nvSpPr>
        <p:spPr>
          <a:xfrm>
            <a:off x="5449633" y="3455208"/>
            <a:ext cx="5742432" cy="2344708"/>
          </a:xfrm>
        </p:spPr>
        <p:txBody>
          <a:bodyPr vert="horz" lIns="91440" tIns="45720" rIns="91440" bIns="45720" rtlCol="0" anchor="ctr">
            <a:normAutofit fontScale="85000" lnSpcReduction="20000"/>
          </a:bodyPr>
          <a:lstStyle/>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All Local Health Departments (except two) are now compliant except for two with the Medicaid Tobacco-free policy!</a:t>
            </a:r>
          </a:p>
          <a:p>
            <a:pPr indent="-228600">
              <a:buFont typeface="Arial" panose="020B0604020202020204" pitchFamily="34" charset="0"/>
              <a:buChar char="•"/>
            </a:pPr>
            <a:r>
              <a:rPr lang="en-US" sz="2000" dirty="0"/>
              <a:t>We are working with these 2 LHDs to get them across the finish line.  </a:t>
            </a:r>
          </a:p>
          <a:p>
            <a:pPr indent="-228600">
              <a:buFont typeface="Arial" panose="020B0604020202020204" pitchFamily="34" charset="0"/>
              <a:buChar char="•"/>
            </a:pPr>
            <a:r>
              <a:rPr lang="en-US" sz="2000" dirty="0"/>
              <a:t>Great way to show public health leadership!  #weareNCpublichealth</a:t>
            </a:r>
          </a:p>
          <a:p>
            <a:pPr indent="-228600">
              <a:buFont typeface="Arial" panose="020B0604020202020204" pitchFamily="34" charset="0"/>
              <a:buChar char="•"/>
            </a:pPr>
            <a:endParaRPr lang="en-US" sz="2000" dirty="0"/>
          </a:p>
        </p:txBody>
      </p:sp>
      <p:sp>
        <p:nvSpPr>
          <p:cNvPr id="45" name="Rectangle 4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12643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D1BB-490A-B840-B223-2A933DD826AB}"/>
              </a:ext>
            </a:extLst>
          </p:cNvPr>
          <p:cNvSpPr>
            <a:spLocks noGrp="1"/>
          </p:cNvSpPr>
          <p:nvPr>
            <p:ph type="title"/>
          </p:nvPr>
        </p:nvSpPr>
        <p:spPr/>
        <p:txBody>
          <a:bodyPr/>
          <a:lstStyle/>
          <a:p>
            <a:pPr algn="ctr"/>
            <a:r>
              <a:rPr lang="en-US" dirty="0"/>
              <a:t>Seeking Compliance First </a:t>
            </a:r>
            <a:br>
              <a:rPr lang="en-US" dirty="0"/>
            </a:br>
            <a:r>
              <a:rPr lang="en-US" dirty="0"/>
              <a:t>with Training and Technical Assistance </a:t>
            </a:r>
          </a:p>
        </p:txBody>
      </p:sp>
      <p:sp>
        <p:nvSpPr>
          <p:cNvPr id="3" name="Content Placeholder 2">
            <a:extLst>
              <a:ext uri="{FF2B5EF4-FFF2-40B4-BE49-F238E27FC236}">
                <a16:creationId xmlns:a16="http://schemas.microsoft.com/office/drawing/2014/main" id="{BD8176B7-EFCF-A9E4-D89E-162950F4B382}"/>
              </a:ext>
            </a:extLst>
          </p:cNvPr>
          <p:cNvSpPr>
            <a:spLocks noGrp="1"/>
          </p:cNvSpPr>
          <p:nvPr>
            <p:ph idx="1"/>
          </p:nvPr>
        </p:nvSpPr>
        <p:spPr/>
        <p:txBody>
          <a:bodyPr>
            <a:normAutofit/>
          </a:bodyPr>
          <a:lstStyle/>
          <a:p>
            <a:pPr marL="342900" marR="0" lvl="0" indent="-342900" fontAlgn="base">
              <a:lnSpc>
                <a:spcPct val="115000"/>
              </a:lnSpc>
              <a:spcBef>
                <a:spcPts val="0"/>
              </a:spcBef>
              <a:spcAft>
                <a:spcPts val="0"/>
              </a:spcAft>
              <a:buFont typeface="Symbol" panose="05050102010706020507" pitchFamily="18" charset="2"/>
              <a:buChar char=""/>
            </a:pPr>
            <a:r>
              <a:rPr lang="en-US" sz="2200" kern="100" dirty="0">
                <a:solidFill>
                  <a:srgbClr val="000000"/>
                </a:solidFill>
                <a:effectLst/>
                <a:highlight>
                  <a:srgbClr val="FFFFFF"/>
                </a:highlight>
                <a:latin typeface="Calibri" panose="020F0502020204030204" pitchFamily="34" charset="0"/>
                <a:ea typeface="Aptos" panose="020B0004020202020204" pitchFamily="34" charset="0"/>
                <a:cs typeface="Arial" panose="020B0604020202020204" pitchFamily="34" charset="0"/>
              </a:rPr>
              <a:t>Provider monitoring for compliance with the tobacco-free</a:t>
            </a:r>
            <a:r>
              <a:rPr lang="en-US" sz="2200" kern="100" dirty="0">
                <a:solidFill>
                  <a:srgbClr val="000000"/>
                </a:solidFill>
                <a:effectLst/>
                <a:highlight>
                  <a:srgbClr val="FFFFFF"/>
                </a:highlight>
                <a:latin typeface="Aptos" panose="020B0004020202020204" pitchFamily="34" charset="0"/>
                <a:ea typeface="Aptos" panose="020B0004020202020204" pitchFamily="34" charset="0"/>
                <a:cs typeface="Arial" panose="020B0604020202020204" pitchFamily="34" charset="0"/>
              </a:rPr>
              <a:t> </a:t>
            </a:r>
            <a:r>
              <a:rPr lang="en-US" sz="2200" kern="100" dirty="0">
                <a:solidFill>
                  <a:srgbClr val="000000"/>
                </a:solidFill>
                <a:effectLst/>
                <a:highlight>
                  <a:srgbClr val="FFFFFF"/>
                </a:highlight>
                <a:latin typeface="Calibri" panose="020F0502020204030204" pitchFamily="34" charset="0"/>
                <a:ea typeface="Aptos" panose="020B0004020202020204" pitchFamily="34" charset="0"/>
                <a:cs typeface="Arial" panose="020B0604020202020204" pitchFamily="34" charset="0"/>
              </a:rPr>
              <a:t>requirement will occur through a </a:t>
            </a:r>
            <a:r>
              <a:rPr lang="en-US" sz="2200" kern="100" dirty="0">
                <a:solidFill>
                  <a:schemeClr val="accent5">
                    <a:lumMod val="75000"/>
                  </a:schemeClr>
                </a:solidFill>
                <a:effectLst/>
                <a:highlight>
                  <a:srgbClr val="FFFFFF"/>
                </a:highlight>
                <a:latin typeface="Calibri" panose="020F0502020204030204" pitchFamily="34" charset="0"/>
                <a:ea typeface="Aptos" panose="020B0004020202020204" pitchFamily="34" charset="0"/>
                <a:cs typeface="Arial" panose="020B0604020202020204" pitchFamily="34" charset="0"/>
              </a:rPr>
              <a:t>grievance/complaint process</a:t>
            </a:r>
            <a:r>
              <a:rPr lang="en-US" sz="2200" kern="100" dirty="0">
                <a:solidFill>
                  <a:srgbClr val="000000"/>
                </a:solidFill>
                <a:effectLst/>
                <a:highlight>
                  <a:srgbClr val="FFFFFF"/>
                </a:highlight>
                <a:latin typeface="Calibri" panose="020F0502020204030204" pitchFamily="34" charset="0"/>
                <a:ea typeface="Aptos" panose="020B0004020202020204" pitchFamily="34" charset="0"/>
                <a:cs typeface="Arial" panose="020B0604020202020204" pitchFamily="34" charset="0"/>
              </a:rPr>
              <a:t>. </a:t>
            </a:r>
            <a:endParaRPr lang="en-US" sz="2200" kern="100" dirty="0">
              <a:effectLst/>
              <a:highlight>
                <a:srgbClr val="FFFFFF"/>
              </a:highlight>
              <a:latin typeface="Aptos" panose="020B0004020202020204" pitchFamily="34" charset="0"/>
              <a:ea typeface="Aptos" panose="020B0004020202020204" pitchFamily="34" charset="0"/>
              <a:cs typeface="Arial" panose="020B0604020202020204" pitchFamily="34"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200" kern="100" dirty="0">
                <a:solidFill>
                  <a:srgbClr val="000000"/>
                </a:solidFill>
                <a:effectLst/>
                <a:highlight>
                  <a:srgbClr val="FFFFFF"/>
                </a:highlight>
                <a:latin typeface="Calibri" panose="020F0502020204030204" pitchFamily="34" charset="0"/>
                <a:ea typeface="Aptos" panose="020B0004020202020204" pitchFamily="34" charset="0"/>
                <a:cs typeface="Arial" panose="020B0604020202020204" pitchFamily="34" charset="0"/>
              </a:rPr>
              <a:t>Patients, family, or staff may file grievances with the appropriate health plan following their standard filing process. The health plan then forwards the tobacco-related grievance to the NCDHHS Tobacco Prevention and Control Branch via this email address: </a:t>
            </a:r>
            <a:r>
              <a:rPr lang="en-US" sz="2200" kern="100" dirty="0">
                <a:solidFill>
                  <a:srgbClr val="000000"/>
                </a:solidFill>
                <a:effectLst/>
                <a:highlight>
                  <a:srgbClr val="FFFFFF"/>
                </a:highlight>
                <a:latin typeface="Calibri" panose="020F0502020204030204" pitchFamily="34" charset="0"/>
                <a:ea typeface="Aptos" panose="020B0004020202020204" pitchFamily="34" charset="0"/>
                <a:cs typeface="Arial" panose="020B0604020202020204" pitchFamily="34" charset="0"/>
                <a:hlinkClick r:id="rId2"/>
              </a:rPr>
              <a:t>tf_concerns@dhhs.nc.gov</a:t>
            </a:r>
            <a:endParaRPr lang="en-US" sz="2200" kern="100" dirty="0">
              <a:solidFill>
                <a:srgbClr val="000000"/>
              </a:solidFill>
              <a:effectLst/>
              <a:highlight>
                <a:srgbClr val="FFFFFF"/>
              </a:highlight>
              <a:latin typeface="Calibri" panose="020F0502020204030204" pitchFamily="34" charset="0"/>
              <a:ea typeface="Aptos" panose="020B0004020202020204" pitchFamily="34" charset="0"/>
              <a:cs typeface="Arial" panose="020B0604020202020204" pitchFamily="34"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200" kern="100" dirty="0">
                <a:solidFill>
                  <a:srgbClr val="212529"/>
                </a:solidFill>
                <a:effectLst/>
                <a:highlight>
                  <a:srgbClr val="FFFFFF"/>
                </a:highlight>
                <a:latin typeface="Calibri" panose="020F0502020204030204" pitchFamily="34" charset="0"/>
                <a:ea typeface="Arial" panose="020B0604020202020204" pitchFamily="34" charset="0"/>
                <a:cs typeface="Arial" panose="020B0604020202020204" pitchFamily="34" charset="0"/>
              </a:rPr>
              <a:t>NCDHHS will monitor for any complaints related to noncompliance with this policy.  Our goal is to support facilities with training and technical assistance if needed.  More information is described in the March 21, 2024 </a:t>
            </a:r>
            <a:r>
              <a:rPr lang="en-US" sz="2200" u="sng" kern="1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hlinkClick r:id="rId3"/>
              </a:rPr>
              <a:t>Medicaid Bulletin.</a:t>
            </a:r>
            <a:endParaRPr lang="en-US" sz="2200" u="sng" kern="100" dirty="0">
              <a:solidFill>
                <a:srgbClr val="000000"/>
              </a:solidFill>
              <a:effectLst/>
              <a:highlight>
                <a:srgbClr val="FFFFFF"/>
              </a:highlight>
              <a:latin typeface="Calibri" panose="020F0502020204030204" pitchFamily="34" charset="0"/>
              <a:ea typeface="Arial" panose="020B0604020202020204" pitchFamily="34" charset="0"/>
              <a:cs typeface="Arial" panose="020B0604020202020204" pitchFamily="34" charset="0"/>
            </a:endParaRPr>
          </a:p>
          <a:p>
            <a:pPr marL="342900" indent="-342900" fontAlgn="base">
              <a:lnSpc>
                <a:spcPct val="115000"/>
              </a:lnSpc>
              <a:spcBef>
                <a:spcPts val="0"/>
              </a:spcBef>
              <a:buFont typeface="Symbol" panose="05050102010706020507" pitchFamily="18" charset="2"/>
              <a:buChar char=""/>
            </a:pPr>
            <a:r>
              <a:rPr lang="en-US" sz="2200" b="1" kern="0" dirty="0">
                <a:solidFill>
                  <a:schemeClr val="accent5">
                    <a:lumMod val="75000"/>
                  </a:schemeClr>
                </a:solidFill>
                <a:effectLst/>
                <a:latin typeface="Calibri" panose="020F0502020204030204" pitchFamily="34" charset="0"/>
                <a:ea typeface="Times New Roman" panose="02020603050405020304" pitchFamily="18" charset="0"/>
                <a:cs typeface="Arial" panose="020B0604020202020204" pitchFamily="34" charset="0"/>
              </a:rPr>
              <a:t>The NCDHHS preferred approach is to provide and encourage training and technical assistance to assist providers with compliance</a:t>
            </a:r>
            <a:r>
              <a:rPr lang="en-US" sz="2200" strike="sngStrike"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n-US" sz="22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22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fontAlgn="base">
              <a:lnSpc>
                <a:spcPct val="115000"/>
              </a:lnSpc>
              <a:spcBef>
                <a:spcPts val="0"/>
              </a:spcBef>
              <a:spcAft>
                <a:spcPts val="0"/>
              </a:spcAft>
              <a:buNone/>
            </a:pPr>
            <a:endParaRPr lang="en-US" sz="1800" kern="100" dirty="0">
              <a:effectLst/>
              <a:highlight>
                <a:srgbClr val="FFFFFF"/>
              </a:highlight>
              <a:latin typeface="Aptos" panose="020B0004020202020204" pitchFamily="34" charset="0"/>
              <a:ea typeface="Aptos" panose="020B0004020202020204" pitchFamily="34" charset="0"/>
              <a:cs typeface="Arial" panose="020B0604020202020204" pitchFamily="34" charset="0"/>
            </a:endParaRPr>
          </a:p>
          <a:p>
            <a:pPr marL="0" marR="0">
              <a:spcBef>
                <a:spcPts val="0"/>
              </a:spcBef>
              <a:spcAft>
                <a:spcPts val="800"/>
              </a:spcAft>
            </a:pPr>
            <a:endParaRPr lang="en-US" dirty="0"/>
          </a:p>
        </p:txBody>
      </p:sp>
    </p:spTree>
    <p:extLst>
      <p:ext uri="{BB962C8B-B14F-4D97-AF65-F5344CB8AC3E}">
        <p14:creationId xmlns:p14="http://schemas.microsoft.com/office/powerpoint/2010/main" val="293324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4173EE-82C5-1F89-4028-CCAC1FC49EC1}"/>
              </a:ext>
            </a:extLst>
          </p:cNvPr>
          <p:cNvPicPr>
            <a:picLocks noChangeAspect="1"/>
          </p:cNvPicPr>
          <p:nvPr/>
        </p:nvPicPr>
        <p:blipFill>
          <a:blip r:embed="rId2"/>
          <a:stretch>
            <a:fillRect/>
          </a:stretch>
        </p:blipFill>
        <p:spPr>
          <a:xfrm>
            <a:off x="3796915" y="356863"/>
            <a:ext cx="8226763" cy="5861569"/>
          </a:xfrm>
          <a:prstGeom prst="rect">
            <a:avLst/>
          </a:prstGeom>
        </p:spPr>
      </p:pic>
      <p:sp>
        <p:nvSpPr>
          <p:cNvPr id="7" name="Title 6">
            <a:extLst>
              <a:ext uri="{FF2B5EF4-FFF2-40B4-BE49-F238E27FC236}">
                <a16:creationId xmlns:a16="http://schemas.microsoft.com/office/drawing/2014/main" id="{976C3337-9622-C870-38A5-54F4ECB1DF30}"/>
              </a:ext>
            </a:extLst>
          </p:cNvPr>
          <p:cNvSpPr>
            <a:spLocks noGrp="1"/>
          </p:cNvSpPr>
          <p:nvPr>
            <p:ph type="title"/>
          </p:nvPr>
        </p:nvSpPr>
        <p:spPr/>
        <p:txBody>
          <a:bodyPr/>
          <a:lstStyle/>
          <a:p>
            <a:r>
              <a:rPr lang="en-US" dirty="0"/>
              <a:t>Your Regional Tobacco Control Infrastructure </a:t>
            </a:r>
          </a:p>
        </p:txBody>
      </p:sp>
      <p:sp>
        <p:nvSpPr>
          <p:cNvPr id="8" name="Content Placeholder 7">
            <a:extLst>
              <a:ext uri="{FF2B5EF4-FFF2-40B4-BE49-F238E27FC236}">
                <a16:creationId xmlns:a16="http://schemas.microsoft.com/office/drawing/2014/main" id="{AD834D37-44C4-B5A3-5B87-C0581B7BDBBA}"/>
              </a:ext>
            </a:extLst>
          </p:cNvPr>
          <p:cNvSpPr>
            <a:spLocks noGrp="1"/>
          </p:cNvSpPr>
          <p:nvPr>
            <p:ph idx="1"/>
          </p:nvPr>
        </p:nvSpPr>
        <p:spPr/>
        <p:txBody>
          <a:bodyPr/>
          <a:lstStyle/>
          <a:p>
            <a:endParaRPr lang="en-US"/>
          </a:p>
        </p:txBody>
      </p:sp>
      <p:sp>
        <p:nvSpPr>
          <p:cNvPr id="9" name="Text Placeholder 8">
            <a:extLst>
              <a:ext uri="{FF2B5EF4-FFF2-40B4-BE49-F238E27FC236}">
                <a16:creationId xmlns:a16="http://schemas.microsoft.com/office/drawing/2014/main" id="{650C9C7A-8CE5-B6DD-D7F0-C7BDF73033C7}"/>
              </a:ext>
            </a:extLst>
          </p:cNvPr>
          <p:cNvSpPr>
            <a:spLocks noGrp="1"/>
          </p:cNvSpPr>
          <p:nvPr>
            <p:ph type="body" sz="half" idx="2"/>
          </p:nvPr>
        </p:nvSpPr>
        <p:spPr/>
        <p:txBody>
          <a:bodyPr/>
          <a:lstStyle/>
          <a:p>
            <a:endParaRPr lang="en-US" dirty="0"/>
          </a:p>
          <a:p>
            <a:r>
              <a:rPr lang="en-US" dirty="0"/>
              <a:t>Working to advance health equity by identifying and eliminating commercial tobacco product-related inequities and disparities.</a:t>
            </a:r>
          </a:p>
          <a:p>
            <a:endParaRPr lang="en-US" dirty="0"/>
          </a:p>
          <a:p>
            <a:r>
              <a:rPr lang="en-US" dirty="0"/>
              <a:t>How can Local Health Directors support this work further?  </a:t>
            </a:r>
          </a:p>
          <a:p>
            <a:pPr marL="285750" indent="-285750">
              <a:buFont typeface="Arial" panose="020B0604020202020204" pitchFamily="34" charset="0"/>
              <a:buChar char="•"/>
            </a:pPr>
            <a:r>
              <a:rPr lang="en-US" dirty="0"/>
              <a:t>Consider maintaining a stock of nicotine replacement therapy – patches, gum/lozenges – which are safe and effective OTC medication – to assist agencies and their staff/clients with compliance.  </a:t>
            </a:r>
          </a:p>
        </p:txBody>
      </p:sp>
    </p:spTree>
    <p:extLst>
      <p:ext uri="{BB962C8B-B14F-4D97-AF65-F5344CB8AC3E}">
        <p14:creationId xmlns:p14="http://schemas.microsoft.com/office/powerpoint/2010/main" val="3198322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D28DFAD-A960-586E-66C2-25F17932CEDE}"/>
              </a:ext>
            </a:extLst>
          </p:cNvPr>
          <p:cNvPicPr>
            <a:picLocks noGrp="1" noChangeAspect="1"/>
          </p:cNvPicPr>
          <p:nvPr>
            <p:ph idx="1"/>
          </p:nvPr>
        </p:nvPicPr>
        <p:blipFill rotWithShape="1">
          <a:blip r:embed="rId2"/>
          <a:srcRect b="1215"/>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357346-C19B-D03C-D96F-EB7BB4B6E23C}"/>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Questions?</a:t>
            </a:r>
            <a:br>
              <a:rPr lang="en-US" sz="4000"/>
            </a:br>
            <a:r>
              <a:rPr lang="en-US" sz="4000"/>
              <a:t>Comments?  </a:t>
            </a:r>
          </a:p>
        </p:txBody>
      </p:sp>
      <p:sp>
        <p:nvSpPr>
          <p:cNvPr id="4" name="Text Placeholder 3">
            <a:extLst>
              <a:ext uri="{FF2B5EF4-FFF2-40B4-BE49-F238E27FC236}">
                <a16:creationId xmlns:a16="http://schemas.microsoft.com/office/drawing/2014/main" id="{5701C2E0-C5A9-1703-E6FD-6FB64B8DD4BE}"/>
              </a:ext>
            </a:extLst>
          </p:cNvPr>
          <p:cNvSpPr>
            <a:spLocks noGrp="1"/>
          </p:cNvSpPr>
          <p:nvPr>
            <p:ph type="body" sz="half" idx="2"/>
          </p:nvPr>
        </p:nvSpPr>
        <p:spPr>
          <a:xfrm>
            <a:off x="838200" y="2434201"/>
            <a:ext cx="3822189" cy="3742762"/>
          </a:xfrm>
        </p:spPr>
        <p:txBody>
          <a:bodyPr vert="horz" lIns="91440" tIns="45720" rIns="91440" bIns="45720" rtlCol="0">
            <a:normAutofit/>
          </a:bodyPr>
          <a:lstStyle/>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220813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46FCA0-596E-B678-D4CA-B95ECA3C5E63}"/>
              </a:ext>
            </a:extLst>
          </p:cNvPr>
          <p:cNvSpPr>
            <a:spLocks noGrp="1"/>
          </p:cNvSpPr>
          <p:nvPr>
            <p:ph type="title"/>
          </p:nvPr>
        </p:nvSpPr>
        <p:spPr/>
        <p:txBody>
          <a:bodyPr/>
          <a:lstStyle/>
          <a:p>
            <a:r>
              <a:rPr lang="en-US" dirty="0">
                <a:solidFill>
                  <a:schemeClr val="accent6">
                    <a:lumMod val="75000"/>
                  </a:schemeClr>
                </a:solidFill>
              </a:rPr>
              <a:t>Some additional resources </a:t>
            </a:r>
          </a:p>
        </p:txBody>
      </p:sp>
      <p:sp>
        <p:nvSpPr>
          <p:cNvPr id="6" name="Text Placeholder 5">
            <a:extLst>
              <a:ext uri="{FF2B5EF4-FFF2-40B4-BE49-F238E27FC236}">
                <a16:creationId xmlns:a16="http://schemas.microsoft.com/office/drawing/2014/main" id="{EDE04743-3943-D1A3-8CA4-7C16067F6B46}"/>
              </a:ext>
            </a:extLst>
          </p:cNvPr>
          <p:cNvSpPr>
            <a:spLocks noGrp="1"/>
          </p:cNvSpPr>
          <p:nvPr>
            <p:ph type="body" idx="1"/>
          </p:nvPr>
        </p:nvSpPr>
        <p:spPr/>
        <p:txBody>
          <a:bodyPr/>
          <a:lstStyle/>
          <a:p>
            <a:endParaRPr lang="en-US" dirty="0"/>
          </a:p>
        </p:txBody>
      </p:sp>
      <p:pic>
        <p:nvPicPr>
          <p:cNvPr id="7" name="Picture 6" descr="Logo: Breathe Easy NC: Becoming Tobacco Free&#10;Between the lines of a text a green plant grows out horizontally.">
            <a:extLst>
              <a:ext uri="{FF2B5EF4-FFF2-40B4-BE49-F238E27FC236}">
                <a16:creationId xmlns:a16="http://schemas.microsoft.com/office/drawing/2014/main" id="{B3E0EC2F-4F0E-0A7E-62F9-99A5F0B9C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77" y="119390"/>
            <a:ext cx="5253476" cy="1910355"/>
          </a:xfrm>
          <a:prstGeom prst="rect">
            <a:avLst/>
          </a:prstGeom>
        </p:spPr>
      </p:pic>
      <p:pic>
        <p:nvPicPr>
          <p:cNvPr id="8" name="Picture 7">
            <a:extLst>
              <a:ext uri="{FF2B5EF4-FFF2-40B4-BE49-F238E27FC236}">
                <a16:creationId xmlns:a16="http://schemas.microsoft.com/office/drawing/2014/main" id="{74580B30-7181-BF9C-C600-36EAAB993492}"/>
              </a:ext>
            </a:extLst>
          </p:cNvPr>
          <p:cNvPicPr>
            <a:picLocks noChangeAspect="1"/>
          </p:cNvPicPr>
          <p:nvPr/>
        </p:nvPicPr>
        <p:blipFill>
          <a:blip r:embed="rId3"/>
          <a:stretch>
            <a:fillRect/>
          </a:stretch>
        </p:blipFill>
        <p:spPr>
          <a:xfrm>
            <a:off x="6783979" y="54735"/>
            <a:ext cx="4339539" cy="3162144"/>
          </a:xfrm>
          <a:prstGeom prst="rect">
            <a:avLst/>
          </a:prstGeom>
        </p:spPr>
      </p:pic>
    </p:spTree>
    <p:extLst>
      <p:ext uri="{BB962C8B-B14F-4D97-AF65-F5344CB8AC3E}">
        <p14:creationId xmlns:p14="http://schemas.microsoft.com/office/powerpoint/2010/main" val="80340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5B7BB7-1742-77AD-F038-E07FC25EA09A}"/>
              </a:ext>
            </a:extLst>
          </p:cNvPr>
          <p:cNvSpPr>
            <a:spLocks noGrp="1"/>
          </p:cNvSpPr>
          <p:nvPr>
            <p:ph type="title"/>
          </p:nvPr>
        </p:nvSpPr>
        <p:spPr/>
        <p:txBody>
          <a:bodyPr/>
          <a:lstStyle/>
          <a:p>
            <a:pPr algn="ctr"/>
            <a:r>
              <a:rPr lang="en-US" dirty="0">
                <a:solidFill>
                  <a:schemeClr val="accent6">
                    <a:lumMod val="75000"/>
                  </a:schemeClr>
                </a:solidFill>
              </a:rPr>
              <a:t>Recommendations for Implementation </a:t>
            </a:r>
          </a:p>
        </p:txBody>
      </p:sp>
      <p:sp>
        <p:nvSpPr>
          <p:cNvPr id="6" name="Content Placeholder 5">
            <a:extLst>
              <a:ext uri="{FF2B5EF4-FFF2-40B4-BE49-F238E27FC236}">
                <a16:creationId xmlns:a16="http://schemas.microsoft.com/office/drawing/2014/main" id="{D3C225BB-346F-AEA7-3ADF-BE19DABCAF64}"/>
              </a:ext>
            </a:extLst>
          </p:cNvPr>
          <p:cNvSpPr>
            <a:spLocks noGrp="1"/>
          </p:cNvSpPr>
          <p:nvPr>
            <p:ph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Times New Roman" panose="02020603050405020304" pitchFamily="18" charset="0"/>
                <a:cs typeface="Arial" panose="020B0604020202020204" pitchFamily="34" charset="0"/>
              </a:rPr>
              <a:t>Consider d</a:t>
            </a:r>
            <a:r>
              <a:rPr lang="en-US" sz="1800" kern="100" dirty="0">
                <a:effectLst/>
                <a:latin typeface="Calibri" panose="020F0502020204030204" pitchFamily="34" charset="0"/>
                <a:ea typeface="Aptos" panose="020B0004020202020204" pitchFamily="34" charset="0"/>
                <a:cs typeface="Arial" panose="020B0604020202020204" pitchFamily="34" charset="0"/>
              </a:rPr>
              <a:t>eveloping a </a:t>
            </a:r>
            <a:r>
              <a:rPr lang="en-US" sz="1800" b="1" kern="100" dirty="0">
                <a:solidFill>
                  <a:schemeClr val="accent6">
                    <a:lumMod val="75000"/>
                  </a:schemeClr>
                </a:solidFill>
                <a:effectLst/>
                <a:latin typeface="Calibri" panose="020F0502020204030204" pitchFamily="34" charset="0"/>
                <a:ea typeface="Aptos" panose="020B0004020202020204" pitchFamily="34" charset="0"/>
                <a:cs typeface="Arial" panose="020B0604020202020204" pitchFamily="34" charset="0"/>
              </a:rPr>
              <a:t>comprehensive tobacco-free policy </a:t>
            </a:r>
            <a:r>
              <a:rPr lang="en-US" sz="1800" kern="100" dirty="0">
                <a:effectLst/>
                <a:latin typeface="Calibri" panose="020F0502020204030204" pitchFamily="34" charset="0"/>
                <a:ea typeface="Aptos" panose="020B0004020202020204" pitchFamily="34" charset="0"/>
                <a:cs typeface="Arial" panose="020B0604020202020204" pitchFamily="34" charset="0"/>
              </a:rPr>
              <a:t>that clearly outlines the rules and expectations regarding tobacco use on company premises.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kern="100" dirty="0">
                <a:solidFill>
                  <a:schemeClr val="accent6">
                    <a:lumMod val="75000"/>
                  </a:schemeClr>
                </a:solidFill>
                <a:effectLst/>
                <a:latin typeface="Calibri" panose="020F0502020204030204" pitchFamily="34" charset="0"/>
                <a:ea typeface="Aptos" panose="020B0004020202020204" pitchFamily="34" charset="0"/>
                <a:cs typeface="Arial" panose="020B0604020202020204" pitchFamily="34" charset="0"/>
              </a:rPr>
              <a:t>Involve employees </a:t>
            </a:r>
            <a:r>
              <a:rPr lang="en-US" sz="1800" kern="100" dirty="0">
                <a:effectLst/>
                <a:latin typeface="Calibri" panose="020F0502020204030204" pitchFamily="34" charset="0"/>
                <a:ea typeface="Aptos" panose="020B0004020202020204" pitchFamily="34" charset="0"/>
                <a:cs typeface="Arial" panose="020B0604020202020204" pitchFamily="34" charset="0"/>
              </a:rPr>
              <a:t>in the development process to gain their input and support. This can help foster a sense of ownership and increase compliance.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kern="100" dirty="0">
                <a:solidFill>
                  <a:schemeClr val="accent6">
                    <a:lumMod val="75000"/>
                  </a:schemeClr>
                </a:solidFill>
                <a:effectLst/>
                <a:latin typeface="Calibri" panose="020F0502020204030204" pitchFamily="34" charset="0"/>
                <a:ea typeface="Aptos" panose="020B0004020202020204" pitchFamily="34" charset="0"/>
                <a:cs typeface="Arial" panose="020B0604020202020204" pitchFamily="34" charset="0"/>
              </a:rPr>
              <a:t>Communicate</a:t>
            </a:r>
            <a:r>
              <a:rPr lang="en-US" sz="1800" kern="100" dirty="0">
                <a:effectLst/>
                <a:latin typeface="Calibri" panose="020F0502020204030204" pitchFamily="34" charset="0"/>
                <a:ea typeface="Aptos" panose="020B0004020202020204" pitchFamily="34" charset="0"/>
                <a:cs typeface="Arial" panose="020B0604020202020204" pitchFamily="34" charset="0"/>
              </a:rPr>
              <a:t> the policy to all employees through multiple channels, such as email, company meetings, posters, and employee handbooks.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Arial" panose="020B0604020202020204" pitchFamily="34" charset="0"/>
              </a:rPr>
              <a:t>Establish clear enforcement procedures and consequences for violating the tobacco-free policy. Consistently enforce these procedures to </a:t>
            </a:r>
            <a:r>
              <a:rPr lang="en-US" sz="1800" b="1" kern="100" dirty="0">
                <a:solidFill>
                  <a:schemeClr val="accent6">
                    <a:lumMod val="75000"/>
                  </a:schemeClr>
                </a:solidFill>
                <a:effectLst/>
                <a:latin typeface="Calibri" panose="020F0502020204030204" pitchFamily="34" charset="0"/>
                <a:ea typeface="Aptos" panose="020B0004020202020204" pitchFamily="34" charset="0"/>
                <a:cs typeface="Arial" panose="020B0604020202020204" pitchFamily="34" charset="0"/>
              </a:rPr>
              <a:t>demonstrate the organization's commitment </a:t>
            </a:r>
            <a:r>
              <a:rPr lang="en-US" sz="1800" kern="100" dirty="0">
                <a:effectLst/>
                <a:latin typeface="Calibri" panose="020F0502020204030204" pitchFamily="34" charset="0"/>
                <a:ea typeface="Aptos" panose="020B0004020202020204" pitchFamily="34" charset="0"/>
                <a:cs typeface="Arial" panose="020B0604020202020204" pitchFamily="34" charset="0"/>
              </a:rPr>
              <a:t>to maintaining a safe and healthy tobacco-free environment.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Arial" panose="020B0604020202020204" pitchFamily="34" charset="0"/>
              </a:rPr>
              <a:t>Many companies have successfully worked to promote normative change by </a:t>
            </a:r>
            <a:r>
              <a:rPr lang="en-US" sz="1800" b="1" kern="100" dirty="0">
                <a:solidFill>
                  <a:schemeClr val="accent6">
                    <a:lumMod val="75000"/>
                  </a:schemeClr>
                </a:solidFill>
                <a:effectLst/>
                <a:latin typeface="Calibri" panose="020F0502020204030204" pitchFamily="34" charset="0"/>
                <a:ea typeface="Aptos" panose="020B0004020202020204" pitchFamily="34" charset="0"/>
                <a:cs typeface="Arial" panose="020B0604020202020204" pitchFamily="34" charset="0"/>
              </a:rPr>
              <a:t>placing positively worded tobacco-free signage on the grounds in key visible locations for visitors</a:t>
            </a:r>
            <a:r>
              <a:rPr lang="en-US" sz="1800" kern="100" dirty="0">
                <a:effectLst/>
                <a:latin typeface="Calibri" panose="020F0502020204030204" pitchFamily="34" charset="0"/>
                <a:ea typeface="Aptos" panose="020B0004020202020204" pitchFamily="34" charset="0"/>
                <a:cs typeface="Arial" panose="020B0604020202020204" pitchFamily="34" charset="0"/>
              </a:rPr>
              <a:t>. This is likely all that is needed to reach compliance, especially if communicated respectfully with an understanding of why this is important in a health facility.</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6070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32C76C1-C949-49EF-BC4E-B159BC7EA9ED}"/>
              </a:ext>
            </a:extLst>
          </p:cNvPr>
          <p:cNvGraphicFramePr>
            <a:graphicFrameLocks noGrp="1"/>
          </p:cNvGraphicFramePr>
          <p:nvPr/>
        </p:nvGraphicFramePr>
        <p:xfrm>
          <a:off x="1614435" y="1"/>
          <a:ext cx="9053566" cy="7086393"/>
        </p:xfrm>
        <a:graphic>
          <a:graphicData uri="http://schemas.openxmlformats.org/drawingml/2006/table">
            <a:tbl>
              <a:tblPr firstRow="1" bandRow="1">
                <a:tableStyleId>{616DA210-FB5B-4158-B5E0-FEB733F419BA}</a:tableStyleId>
              </a:tblPr>
              <a:tblGrid>
                <a:gridCol w="2340248">
                  <a:extLst>
                    <a:ext uri="{9D8B030D-6E8A-4147-A177-3AD203B41FA5}">
                      <a16:colId xmlns:a16="http://schemas.microsoft.com/office/drawing/2014/main" val="1072806842"/>
                    </a:ext>
                  </a:extLst>
                </a:gridCol>
                <a:gridCol w="2185171">
                  <a:extLst>
                    <a:ext uri="{9D8B030D-6E8A-4147-A177-3AD203B41FA5}">
                      <a16:colId xmlns:a16="http://schemas.microsoft.com/office/drawing/2014/main" val="3506300889"/>
                    </a:ext>
                  </a:extLst>
                </a:gridCol>
                <a:gridCol w="2117373">
                  <a:extLst>
                    <a:ext uri="{9D8B030D-6E8A-4147-A177-3AD203B41FA5}">
                      <a16:colId xmlns:a16="http://schemas.microsoft.com/office/drawing/2014/main" val="3691540516"/>
                    </a:ext>
                  </a:extLst>
                </a:gridCol>
                <a:gridCol w="2410774">
                  <a:extLst>
                    <a:ext uri="{9D8B030D-6E8A-4147-A177-3AD203B41FA5}">
                      <a16:colId xmlns:a16="http://schemas.microsoft.com/office/drawing/2014/main" val="2046471624"/>
                    </a:ext>
                  </a:extLst>
                </a:gridCol>
              </a:tblGrid>
              <a:tr h="93746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t>Make the Case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t>Build Support</a:t>
                      </a:r>
                      <a:endParaRPr lang="en-US" sz="180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t>Develop &amp; Adopt Tobacco-Free Policy</a:t>
                      </a:r>
                    </a:p>
                    <a:p>
                      <a:pPr marL="171450" indent="-171450" algn="l" defTabSz="914400" rtl="0" eaLnBrk="1" latinLnBrk="0" hangingPunct="1">
                        <a:buFont typeface="Arial" panose="020B0604020202020204" pitchFamily="34" charset="0"/>
                        <a:buChar char="•"/>
                      </a:pPr>
                      <a:endParaRPr lang="en-US" sz="180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solidFill>
                      <a:srgbClr val="C55A1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t>Staff Training</a:t>
                      </a:r>
                    </a:p>
                    <a:p>
                      <a:pPr marL="171450" indent="-171450" algn="l" defTabSz="914400" rtl="0" eaLnBrk="1" latinLnBrk="0" hangingPunct="1">
                        <a:buFont typeface="Arial" panose="020B0604020202020204" pitchFamily="34" charset="0"/>
                        <a:buChar char="•"/>
                      </a:pPr>
                      <a:endParaRPr lang="en-US" sz="180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solidFill>
                      <a:srgbClr val="CB2363"/>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latin typeface="+mn-lt"/>
                          <a:ea typeface="+mn-ea"/>
                          <a:cs typeface="+mn-cs"/>
                        </a:rPr>
                        <a:t>Clinical Processes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latin typeface="+mn-lt"/>
                          <a:ea typeface="+mn-ea"/>
                          <a:cs typeface="+mn-cs"/>
                        </a:rPr>
                        <a:t>(Tobacco Treatment)</a:t>
                      </a:r>
                    </a:p>
                  </a:txBody>
                  <a:tcPr marL="68580" marR="68580" marT="34290" marB="34290">
                    <a:solidFill>
                      <a:srgbClr val="D6AA54"/>
                    </a:solidFill>
                  </a:tcPr>
                </a:tc>
                <a:extLst>
                  <a:ext uri="{0D108BD9-81ED-4DB2-BD59-A6C34878D82A}">
                    <a16:rowId xmlns:a16="http://schemas.microsoft.com/office/drawing/2014/main" val="1771393097"/>
                  </a:ext>
                </a:extLst>
              </a:tr>
              <a:tr h="5920533">
                <a:tc>
                  <a:txBody>
                    <a:bodyPr/>
                    <a:lstStyle/>
                    <a:p>
                      <a:pPr marL="171450" indent="-171450" algn="l" defTabSz="914400" rtl="0" eaLnBrk="1" latinLnBrk="0" hangingPunct="1">
                        <a:buFont typeface="Arial" panose="020B0604020202020204" pitchFamily="34" charset="0"/>
                        <a:buChar char="•"/>
                      </a:pPr>
                      <a:r>
                        <a:rPr lang="en-US" sz="1800" kern="1200" dirty="0"/>
                        <a:t>Leadership buy-in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Staff buy-in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Stakeholder buy-in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Organizational assessment</a:t>
                      </a:r>
                      <a:endParaRPr lang="en-US" sz="1800" kern="1200" dirty="0">
                        <a:solidFill>
                          <a:srgbClr val="FF0000"/>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800" kern="1200" dirty="0"/>
                        <a:t>Survey staff</a:t>
                      </a:r>
                      <a:endParaRPr lang="en-US" sz="1800" kern="1200" dirty="0">
                        <a:solidFill>
                          <a:srgbClr val="FF0000"/>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t>Identify champions Form interdisciplinary “wellness” committee</a:t>
                      </a:r>
                      <a:endParaRPr lang="en-US" sz="1800" dirty="0"/>
                    </a:p>
                    <a:p>
                      <a:endParaRPr lang="en-US" sz="1800" dirty="0"/>
                    </a:p>
                    <a:p>
                      <a:r>
                        <a:rPr lang="en-US" sz="1800" dirty="0"/>
                        <a:t>Utilize </a:t>
                      </a:r>
                      <a:r>
                        <a:rPr lang="en-US" sz="1800" dirty="0">
                          <a:hlinkClick r:id="rId3"/>
                        </a:rPr>
                        <a:t>TF Roadmap Checklist </a:t>
                      </a:r>
                      <a:r>
                        <a:rPr lang="en-US" sz="1800" dirty="0"/>
                        <a:t>to track efforts</a:t>
                      </a:r>
                    </a:p>
                    <a:p>
                      <a:endParaRPr lang="en-US" sz="1800" dirty="0"/>
                    </a:p>
                    <a:p>
                      <a:endParaRPr lang="en-US" sz="1800" dirty="0"/>
                    </a:p>
                    <a:p>
                      <a:endParaRPr lang="en-US" sz="1000" dirty="0"/>
                    </a:p>
                    <a:p>
                      <a:endParaRPr lang="en-US" sz="1000" dirty="0"/>
                    </a:p>
                    <a:p>
                      <a:endParaRPr lang="en-US" sz="1000" dirty="0"/>
                    </a:p>
                    <a:p>
                      <a:endParaRPr lang="en-US" sz="1000" dirty="0"/>
                    </a:p>
                    <a:p>
                      <a:endParaRPr lang="en-US" sz="1000" dirty="0"/>
                    </a:p>
                    <a:p>
                      <a:endParaRPr lang="en-US" sz="1000" dirty="0"/>
                    </a:p>
                  </a:txBody>
                  <a:tcPr marL="68580" marR="68580" marT="34290" marB="34290">
                    <a:solidFill>
                      <a:srgbClr val="7DC7FF">
                        <a:alpha val="20000"/>
                      </a:srgbClr>
                    </a:solidFill>
                  </a:tcPr>
                </a:tc>
                <a:tc>
                  <a:txBody>
                    <a:bodyPr/>
                    <a:lstStyle/>
                    <a:p>
                      <a:pPr marL="171450" indent="-171450">
                        <a:buFont typeface="Arial" panose="020B0604020202020204" pitchFamily="34" charset="0"/>
                        <a:buChar char="•"/>
                      </a:pPr>
                      <a:r>
                        <a:rPr lang="en-US" sz="1800" dirty="0"/>
                        <a:t>Adopt TF Campus Policy Define “tobacco”</a:t>
                      </a:r>
                    </a:p>
                    <a:p>
                      <a:pPr marL="171450" indent="-171450">
                        <a:buFont typeface="Arial" panose="020B0604020202020204" pitchFamily="34" charset="0"/>
                        <a:buChar char="•"/>
                      </a:pPr>
                      <a:r>
                        <a:rPr lang="en-US" sz="1800" dirty="0"/>
                        <a:t>Align Human Resources Policy</a:t>
                      </a:r>
                    </a:p>
                    <a:p>
                      <a:pPr marL="171450" indent="-171450" algn="l" defTabSz="914400" rtl="0" eaLnBrk="1" latinLnBrk="0" hangingPunct="1">
                        <a:buFont typeface="Arial" panose="020B0604020202020204" pitchFamily="34" charset="0"/>
                        <a:buChar char="•"/>
                      </a:pPr>
                      <a:r>
                        <a:rPr lang="en-US" sz="1800" kern="1200" dirty="0">
                          <a:solidFill>
                            <a:schemeClr val="tx1"/>
                          </a:solidFill>
                          <a:latin typeface="+mn-lt"/>
                          <a:ea typeface="+mn-ea"/>
                          <a:cs typeface="+mn-cs"/>
                        </a:rPr>
                        <a:t>Ensure employee health plan includes quit services </a:t>
                      </a:r>
                    </a:p>
                    <a:p>
                      <a:pPr marL="171450" indent="-171450" algn="l" defTabSz="914400" rtl="0" eaLnBrk="1" latinLnBrk="0" hangingPunct="1">
                        <a:buFont typeface="Arial" panose="020B0604020202020204" pitchFamily="34" charset="0"/>
                        <a:buChar char="•"/>
                      </a:pPr>
                      <a:r>
                        <a:rPr lang="en-US" sz="1800" kern="1200" dirty="0">
                          <a:solidFill>
                            <a:schemeClr val="tx1"/>
                          </a:solidFill>
                          <a:latin typeface="+mn-lt"/>
                          <a:ea typeface="+mn-ea"/>
                          <a:cs typeface="+mn-cs"/>
                        </a:rPr>
                        <a:t>Ensure all staff are aware of policy, timeframe</a:t>
                      </a:r>
                    </a:p>
                    <a:p>
                      <a:pPr marL="171450" indent="-171450" algn="l" defTabSz="914400" rtl="0" eaLnBrk="1" latinLnBrk="0" hangingPunct="1">
                        <a:buFont typeface="Arial" panose="020B0604020202020204" pitchFamily="34" charset="0"/>
                        <a:buChar char="•"/>
                      </a:pPr>
                      <a:r>
                        <a:rPr lang="en-US" sz="1800" kern="1200" dirty="0">
                          <a:solidFill>
                            <a:schemeClr val="tx1"/>
                          </a:solidFill>
                          <a:latin typeface="+mn-lt"/>
                          <a:ea typeface="+mn-ea"/>
                          <a:cs typeface="+mn-cs"/>
                        </a:rPr>
                        <a:t>Inform agency neighbors of TF Policy</a:t>
                      </a:r>
                    </a:p>
                  </a:txBody>
                  <a:tcPr marL="68580" marR="68580" marT="34290" marB="34290">
                    <a:solidFill>
                      <a:srgbClr val="C55A11">
                        <a:alpha val="20000"/>
                      </a:srgbClr>
                    </a:solidFill>
                  </a:tcPr>
                </a:tc>
                <a:tc>
                  <a:txBody>
                    <a:bodyPr/>
                    <a:lstStyle/>
                    <a:p>
                      <a:pPr marL="171450" indent="-171450">
                        <a:buFont typeface="Arial" panose="020B0604020202020204" pitchFamily="34" charset="0"/>
                        <a:buChar char="•"/>
                      </a:pPr>
                      <a:r>
                        <a:rPr lang="en-US" sz="1800" dirty="0"/>
                        <a:t>Educate all staff – does everyone know the WHY?</a:t>
                      </a:r>
                    </a:p>
                    <a:p>
                      <a:pPr marL="171450" indent="-171450">
                        <a:buFont typeface="Arial" panose="020B0604020202020204" pitchFamily="34" charset="0"/>
                        <a:buChar char="•"/>
                      </a:pPr>
                      <a:r>
                        <a:rPr lang="en-US" sz="1800" dirty="0"/>
                        <a:t>Clinical staff: best practice tobacco treatment</a:t>
                      </a:r>
                    </a:p>
                    <a:p>
                      <a:pPr marL="171450" indent="-171450">
                        <a:buFont typeface="Arial" panose="020B0604020202020204" pitchFamily="34" charset="0"/>
                        <a:buChar char="•"/>
                      </a:pPr>
                      <a:r>
                        <a:rPr lang="en-US" sz="1800" kern="1200" dirty="0">
                          <a:solidFill>
                            <a:schemeClr val="tx1"/>
                          </a:solidFill>
                          <a:latin typeface="+mn-lt"/>
                          <a:ea typeface="+mn-ea"/>
                          <a:cs typeface="+mn-cs"/>
                        </a:rPr>
                        <a:t>Internal/External tobacco treatment (and related) referral sources</a:t>
                      </a:r>
                    </a:p>
                    <a:p>
                      <a:pPr marL="171450" indent="-171450">
                        <a:buFont typeface="Arial" panose="020B0604020202020204" pitchFamily="34" charset="0"/>
                        <a:buChar char="•"/>
                      </a:pPr>
                      <a:r>
                        <a:rPr lang="en-US" sz="1800" dirty="0"/>
                        <a:t>Adopt protocol for sustainable staff training</a:t>
                      </a:r>
                    </a:p>
                  </a:txBody>
                  <a:tcPr marL="68580" marR="68580" marT="34290" marB="34290">
                    <a:solidFill>
                      <a:srgbClr val="CB2363">
                        <a:alpha val="20000"/>
                      </a:srgbClr>
                    </a:solidFill>
                  </a:tcPr>
                </a:tc>
                <a:tc>
                  <a:txBody>
                    <a:bodyPr/>
                    <a:lstStyle/>
                    <a:p>
                      <a:pPr marL="285750" indent="-285750">
                        <a:buFont typeface="Arial" panose="020B0604020202020204" pitchFamily="34" charset="0"/>
                        <a:buChar char="•"/>
                      </a:pPr>
                      <a:r>
                        <a:rPr lang="en-US" sz="1800" dirty="0"/>
                        <a:t>5-As integration (similar to SBIRT)</a:t>
                      </a:r>
                      <a:endParaRPr lang="en-US" sz="1800" kern="1200" dirty="0">
                        <a:solidFill>
                          <a:srgbClr val="FF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Establish protocol for clinical workflow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Build prompts into Electronic Health Record (EHR)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latin typeface="+mn-lt"/>
                          <a:ea typeface="+mn-ea"/>
                          <a:cs typeface="+mn-cs"/>
                        </a:rPr>
                        <a:t>Guidance available-</a:t>
                      </a:r>
                      <a:r>
                        <a:rPr lang="en-US" sz="1800" kern="1200" dirty="0">
                          <a:solidFill>
                            <a:schemeClr val="tx1"/>
                          </a:solidFill>
                          <a:latin typeface="+mn-lt"/>
                          <a:ea typeface="+mn-ea"/>
                          <a:cs typeface="+mn-cs"/>
                          <a:hlinkClick r:id="rId4"/>
                        </a:rPr>
                        <a:t>Million Hearts Tobacco Cessation Change Package</a:t>
                      </a:r>
                      <a:endParaRPr lang="en-US" sz="1800" kern="1200" dirty="0">
                        <a:solidFill>
                          <a:schemeClr val="tx1"/>
                        </a:solidFill>
                        <a:latin typeface="+mn-lt"/>
                        <a:ea typeface="+mn-ea"/>
                        <a:cs typeface="+mn-cs"/>
                      </a:endParaRPr>
                    </a:p>
                    <a:p>
                      <a:pPr marL="285750" indent="-285750">
                        <a:buFont typeface="Arial" panose="020B0604020202020204" pitchFamily="34" charset="0"/>
                        <a:buChar char="•"/>
                      </a:pPr>
                      <a:r>
                        <a:rPr lang="en-US" sz="1800" dirty="0"/>
                        <a:t>Cessation billing -</a:t>
                      </a:r>
                      <a:r>
                        <a:rPr lang="en-US" sz="1800" kern="1200" dirty="0">
                          <a:solidFill>
                            <a:schemeClr val="tx1"/>
                          </a:solidFill>
                          <a:latin typeface="+mn-lt"/>
                          <a:ea typeface="+mn-ea"/>
                          <a:cs typeface="+mn-cs"/>
                          <a:hlinkClick r:id="rId5"/>
                        </a:rPr>
                        <a:t>Guidance available from ALA</a:t>
                      </a:r>
                      <a:endParaRPr lang="en-US" sz="1800" kern="1200" dirty="0">
                        <a:solidFill>
                          <a:schemeClr val="tx1"/>
                        </a:solidFill>
                        <a:latin typeface="+mn-lt"/>
                        <a:ea typeface="+mn-ea"/>
                        <a:cs typeface="+mn-cs"/>
                      </a:endParaRPr>
                    </a:p>
                  </a:txBody>
                  <a:tcPr marL="68580" marR="68580" marT="34290" marB="34290">
                    <a:solidFill>
                      <a:srgbClr val="D6AA54">
                        <a:alpha val="20000"/>
                      </a:srgbClr>
                    </a:solidFill>
                  </a:tcPr>
                </a:tc>
                <a:extLst>
                  <a:ext uri="{0D108BD9-81ED-4DB2-BD59-A6C34878D82A}">
                    <a16:rowId xmlns:a16="http://schemas.microsoft.com/office/drawing/2014/main" val="2197011298"/>
                  </a:ext>
                </a:extLst>
              </a:tr>
            </a:tbl>
          </a:graphicData>
        </a:graphic>
      </p:graphicFrame>
      <p:pic>
        <p:nvPicPr>
          <p:cNvPr id="6" name="Picture 5">
            <a:extLst>
              <a:ext uri="{FF2B5EF4-FFF2-40B4-BE49-F238E27FC236}">
                <a16:creationId xmlns:a16="http://schemas.microsoft.com/office/drawing/2014/main" id="{9237C503-105A-4A6E-ACB2-4204549D36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02" t="11720" r="22170" b="13930"/>
          <a:stretch/>
        </p:blipFill>
        <p:spPr>
          <a:xfrm>
            <a:off x="2204576" y="4980434"/>
            <a:ext cx="917198" cy="1280390"/>
          </a:xfrm>
          <a:prstGeom prst="rect">
            <a:avLst/>
          </a:prstGeom>
        </p:spPr>
      </p:pic>
      <p:pic>
        <p:nvPicPr>
          <p:cNvPr id="7" name="Picture 6">
            <a:extLst>
              <a:ext uri="{FF2B5EF4-FFF2-40B4-BE49-F238E27FC236}">
                <a16:creationId xmlns:a16="http://schemas.microsoft.com/office/drawing/2014/main" id="{32748A01-A1CD-4AF7-86B2-F525203021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393" r="14778" b="12897"/>
          <a:stretch/>
        </p:blipFill>
        <p:spPr>
          <a:xfrm>
            <a:off x="4539150" y="5204525"/>
            <a:ext cx="844099" cy="1023583"/>
          </a:xfrm>
          <a:prstGeom prst="rect">
            <a:avLst/>
          </a:prstGeom>
        </p:spPr>
      </p:pic>
      <p:pic>
        <p:nvPicPr>
          <p:cNvPr id="9" name="Picture 8">
            <a:extLst>
              <a:ext uri="{FF2B5EF4-FFF2-40B4-BE49-F238E27FC236}">
                <a16:creationId xmlns:a16="http://schemas.microsoft.com/office/drawing/2014/main" id="{B4045A51-ABE8-4BE4-9407-ECB64D8746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536" t="8655" r="11945" b="21853"/>
          <a:stretch/>
        </p:blipFill>
        <p:spPr>
          <a:xfrm>
            <a:off x="6512581" y="5096754"/>
            <a:ext cx="1256247" cy="1140878"/>
          </a:xfrm>
          <a:prstGeom prst="rect">
            <a:avLst/>
          </a:prstGeom>
        </p:spPr>
      </p:pic>
      <p:pic>
        <p:nvPicPr>
          <p:cNvPr id="11" name="Picture 10">
            <a:extLst>
              <a:ext uri="{FF2B5EF4-FFF2-40B4-BE49-F238E27FC236}">
                <a16:creationId xmlns:a16="http://schemas.microsoft.com/office/drawing/2014/main" id="{3C666C7B-1FEF-418C-9392-79A22C9D00E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989" t="6826" r="13175" b="26824"/>
          <a:stretch/>
        </p:blipFill>
        <p:spPr>
          <a:xfrm>
            <a:off x="8703577" y="5096754"/>
            <a:ext cx="1174990" cy="1041748"/>
          </a:xfrm>
          <a:prstGeom prst="rect">
            <a:avLst/>
          </a:prstGeom>
        </p:spPr>
      </p:pic>
      <p:sp>
        <p:nvSpPr>
          <p:cNvPr id="8" name="TextBox 7">
            <a:extLst>
              <a:ext uri="{FF2B5EF4-FFF2-40B4-BE49-F238E27FC236}">
                <a16:creationId xmlns:a16="http://schemas.microsoft.com/office/drawing/2014/main" id="{0CFE4607-881D-4281-86B8-FC7FBE6E832C}"/>
              </a:ext>
            </a:extLst>
          </p:cNvPr>
          <p:cNvSpPr txBox="1"/>
          <p:nvPr/>
        </p:nvSpPr>
        <p:spPr>
          <a:xfrm>
            <a:off x="3809069" y="6407778"/>
            <a:ext cx="3959759" cy="3231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defTabSz="685800"/>
            <a:r>
              <a:rPr lang="en-US" sz="1500" i="1">
                <a:solidFill>
                  <a:prstClr val="black"/>
                </a:solidFill>
                <a:effectLst>
                  <a:outerShdw blurRad="38100" dist="38100" dir="2700000" algn="tl">
                    <a:srgbClr val="000000">
                      <a:alpha val="43137"/>
                    </a:srgbClr>
                  </a:outerShdw>
                </a:effectLst>
                <a:latin typeface="Calibri"/>
              </a:rPr>
              <a:t>“Begin with the end in mind” ~Stephen Covey</a:t>
            </a:r>
          </a:p>
        </p:txBody>
      </p:sp>
    </p:spTree>
    <p:extLst>
      <p:ext uri="{BB962C8B-B14F-4D97-AF65-F5344CB8AC3E}">
        <p14:creationId xmlns:p14="http://schemas.microsoft.com/office/powerpoint/2010/main" val="74396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32C76C1-C949-49EF-BC4E-B159BC7EA9ED}"/>
              </a:ext>
            </a:extLst>
          </p:cNvPr>
          <p:cNvGraphicFramePr>
            <a:graphicFrameLocks noGrp="1"/>
          </p:cNvGraphicFramePr>
          <p:nvPr/>
        </p:nvGraphicFramePr>
        <p:xfrm>
          <a:off x="1524001" y="0"/>
          <a:ext cx="9098281" cy="8839200"/>
        </p:xfrm>
        <a:graphic>
          <a:graphicData uri="http://schemas.openxmlformats.org/drawingml/2006/table">
            <a:tbl>
              <a:tblPr firstRow="1" bandRow="1">
                <a:tableStyleId>{616DA210-FB5B-4158-B5E0-FEB733F419BA}</a:tableStyleId>
              </a:tblPr>
              <a:tblGrid>
                <a:gridCol w="2146935">
                  <a:extLst>
                    <a:ext uri="{9D8B030D-6E8A-4147-A177-3AD203B41FA5}">
                      <a16:colId xmlns:a16="http://schemas.microsoft.com/office/drawing/2014/main" val="1072806842"/>
                    </a:ext>
                  </a:extLst>
                </a:gridCol>
                <a:gridCol w="2346728">
                  <a:extLst>
                    <a:ext uri="{9D8B030D-6E8A-4147-A177-3AD203B41FA5}">
                      <a16:colId xmlns:a16="http://schemas.microsoft.com/office/drawing/2014/main" val="3506300889"/>
                    </a:ext>
                  </a:extLst>
                </a:gridCol>
                <a:gridCol w="2219093">
                  <a:extLst>
                    <a:ext uri="{9D8B030D-6E8A-4147-A177-3AD203B41FA5}">
                      <a16:colId xmlns:a16="http://schemas.microsoft.com/office/drawing/2014/main" val="3691540516"/>
                    </a:ext>
                  </a:extLst>
                </a:gridCol>
                <a:gridCol w="2385525">
                  <a:extLst>
                    <a:ext uri="{9D8B030D-6E8A-4147-A177-3AD203B41FA5}">
                      <a16:colId xmlns:a16="http://schemas.microsoft.com/office/drawing/2014/main" val="3550975374"/>
                    </a:ext>
                  </a:extLst>
                </a:gridCol>
              </a:tblGrid>
              <a:tr h="104471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latin typeface="+mn-lt"/>
                          <a:ea typeface="+mn-ea"/>
                          <a:cs typeface="+mn-cs"/>
                        </a:rPr>
                        <a:t>QuitlineNC</a:t>
                      </a: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t>Messaging and</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t>Communications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chemeClr val="bg1">
                              <a:lumMod val="95000"/>
                            </a:schemeClr>
                          </a:solidFill>
                          <a:latin typeface="+mn-lt"/>
                          <a:ea typeface="+mn-ea"/>
                          <a:cs typeface="Arial" panose="020B0604020202020204" pitchFamily="34" charset="0"/>
                        </a:rPr>
                        <a:t>Important part of every step along the journey</a:t>
                      </a:r>
                    </a:p>
                  </a:txBody>
                  <a:tcPr>
                    <a:solidFill>
                      <a:srgbClr val="087979"/>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t>Prepare the Environment</a:t>
                      </a:r>
                      <a:endParaRPr lang="en-US" sz="1800" b="1" kern="1200" dirty="0">
                        <a:solidFill>
                          <a:schemeClr val="tx1"/>
                        </a:solidFill>
                        <a:latin typeface="Arial" panose="020B0604020202020204" pitchFamily="34" charset="0"/>
                        <a:ea typeface="+mn-ea"/>
                        <a:cs typeface="Arial" panose="020B0604020202020204" pitchFamily="34" charset="0"/>
                      </a:endParaRPr>
                    </a:p>
                  </a:txBody>
                  <a:tcP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bg1"/>
                          </a:solidFill>
                          <a:latin typeface="+mn-lt"/>
                          <a:ea typeface="+mn-ea"/>
                          <a:cs typeface="Arial" panose="020B0604020202020204" pitchFamily="34" charset="0"/>
                        </a:rPr>
                        <a:t>Evaluation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chemeClr val="bg1"/>
                          </a:solidFill>
                          <a:latin typeface="+mn-lt"/>
                          <a:ea typeface="+mn-ea"/>
                          <a:cs typeface="Arial" panose="020B0604020202020204" pitchFamily="34" charset="0"/>
                        </a:rPr>
                        <a:t>(How do we know how we are doing? / Quality improvement)</a:t>
                      </a:r>
                    </a:p>
                  </a:txBody>
                  <a:tcPr>
                    <a:solidFill>
                      <a:schemeClr val="tx1"/>
                    </a:solidFill>
                  </a:tcPr>
                </a:tc>
                <a:extLst>
                  <a:ext uri="{0D108BD9-81ED-4DB2-BD59-A6C34878D82A}">
                    <a16:rowId xmlns:a16="http://schemas.microsoft.com/office/drawing/2014/main" val="1771393097"/>
                  </a:ext>
                </a:extLst>
              </a:tr>
              <a:tr h="5730992">
                <a:tc>
                  <a:txBody>
                    <a:bodyPr/>
                    <a:lstStyle/>
                    <a:p>
                      <a:pPr marL="171450" indent="-171450">
                        <a:buFont typeface="Arial" panose="020B0604020202020204" pitchFamily="34" charset="0"/>
                        <a:buChar char="•"/>
                      </a:pPr>
                      <a:r>
                        <a:rPr lang="en-US" sz="1800" dirty="0"/>
                        <a:t>Register as referral site; refer; receive outcomes reports QLNC: Behavioral health protocol – free NRT</a:t>
                      </a:r>
                    </a:p>
                    <a:p>
                      <a:pPr marL="171450" indent="-171450">
                        <a:buFont typeface="Arial" panose="020B0604020202020204" pitchFamily="34" charset="0"/>
                        <a:buChar char="•"/>
                      </a:pPr>
                      <a:r>
                        <a:rPr lang="en-US" sz="1800" dirty="0"/>
                        <a:t>Proactive referrals via fax, secure email, web portal </a:t>
                      </a:r>
                    </a:p>
                    <a:p>
                      <a:pPr marL="171450" indent="-171450">
                        <a:buFont typeface="Arial" panose="020B0604020202020204" pitchFamily="34" charset="0"/>
                        <a:buChar char="•"/>
                      </a:pPr>
                      <a:r>
                        <a:rPr lang="en-US" sz="1800" dirty="0"/>
                        <a:t>Texting feature</a:t>
                      </a:r>
                    </a:p>
                    <a:p>
                      <a:pPr marL="171450" indent="-171450">
                        <a:buFont typeface="Arial" panose="020B0604020202020204" pitchFamily="34" charset="0"/>
                        <a:buChar char="•"/>
                      </a:pPr>
                      <a:r>
                        <a:rPr lang="en-US" sz="1800" dirty="0"/>
                        <a:t>Young adult quitting vaping program – Live Vape Free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solidFill>
                      <a:srgbClr val="00B050">
                        <a:alpha val="20000"/>
                      </a:srgbClr>
                    </a:solidFill>
                  </a:tcPr>
                </a:tc>
                <a:tc>
                  <a:txBody>
                    <a:bodyPr/>
                    <a:lstStyle/>
                    <a:p>
                      <a:pPr marL="171450" indent="-171450">
                        <a:buFont typeface="Arial" panose="020B0604020202020204" pitchFamily="34" charset="0"/>
                        <a:buChar char="•"/>
                      </a:pPr>
                      <a:r>
                        <a:rPr lang="en-US" sz="1800" dirty="0"/>
                        <a:t>Staff targeted messaging</a:t>
                      </a:r>
                    </a:p>
                    <a:p>
                      <a:pPr marL="171450" indent="-171450">
                        <a:buFont typeface="Arial" panose="020B0604020202020204" pitchFamily="34" charset="0"/>
                        <a:buChar char="•"/>
                      </a:pPr>
                      <a:r>
                        <a:rPr lang="en-US" sz="1800" dirty="0"/>
                        <a:t>Client facing - motivational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Tobacco education </a:t>
                      </a:r>
                    </a:p>
                    <a:p>
                      <a:pPr marL="171450" indent="-171450">
                        <a:buFont typeface="Arial" panose="020B0604020202020204" pitchFamily="34" charset="0"/>
                        <a:buChar char="•"/>
                      </a:pPr>
                      <a:r>
                        <a:rPr lang="en-US" sz="1800" dirty="0"/>
                        <a:t>Policy cards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Prominent campus signage </a:t>
                      </a:r>
                    </a:p>
                    <a:p>
                      <a:pPr marL="171450" indent="-171450">
                        <a:buFont typeface="Arial" panose="020B0604020202020204" pitchFamily="34" charset="0"/>
                        <a:buChar char="•"/>
                      </a:pPr>
                      <a:r>
                        <a:rPr lang="en-US" sz="1800" dirty="0"/>
                        <a:t>Posters, banners</a:t>
                      </a:r>
                    </a:p>
                    <a:p>
                      <a:pPr marL="171450" indent="-171450">
                        <a:buFont typeface="Arial" panose="020B0604020202020204" pitchFamily="34" charset="0"/>
                        <a:buChar char="•"/>
                      </a:pPr>
                      <a:r>
                        <a:rPr lang="en-US" sz="1800" dirty="0"/>
                        <a:t>Motivational cards</a:t>
                      </a:r>
                    </a:p>
                    <a:p>
                      <a:pPr marL="171450" indent="-171450">
                        <a:buFont typeface="Arial" panose="020B0604020202020204" pitchFamily="34" charset="0"/>
                        <a:buChar char="•"/>
                      </a:pPr>
                      <a:r>
                        <a:rPr lang="en-US" sz="1800" dirty="0"/>
                        <a:t>Website messages</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000" kern="1200" dirty="0">
                          <a:solidFill>
                            <a:srgbClr val="FF0000"/>
                          </a:solidFill>
                          <a:latin typeface="+mn-lt"/>
                          <a:ea typeface="+mn-ea"/>
                          <a:cs typeface="+mn-cs"/>
                        </a:rPr>
                        <a:t>                </a:t>
                      </a:r>
                      <a:endParaRPr lang="en-US" sz="1600" kern="1200" dirty="0">
                        <a:solidFill>
                          <a:srgbClr val="FF0000"/>
                        </a:solidFill>
                        <a:latin typeface="+mn-lt"/>
                        <a:ea typeface="+mn-ea"/>
                        <a:cs typeface="+mn-cs"/>
                      </a:endParaRPr>
                    </a:p>
                  </a:txBody>
                  <a:tcPr>
                    <a:solidFill>
                      <a:srgbClr val="087979">
                        <a:alpha val="20000"/>
                      </a:srgbClr>
                    </a:solidFill>
                  </a:tcPr>
                </a:tc>
                <a:tc>
                  <a:txBody>
                    <a:bodyPr/>
                    <a:lstStyle/>
                    <a:p>
                      <a:pPr marL="171450" indent="-171450">
                        <a:buFont typeface="Arial" panose="020B0604020202020204" pitchFamily="34" charset="0"/>
                        <a:buChar char="•"/>
                      </a:pPr>
                      <a:r>
                        <a:rPr lang="en-US" sz="1800" dirty="0"/>
                        <a:t>Install internal &amp; external signage</a:t>
                      </a:r>
                    </a:p>
                    <a:p>
                      <a:pPr marL="171450" indent="-171450">
                        <a:buFont typeface="Arial" panose="020B0604020202020204" pitchFamily="34" charset="0"/>
                        <a:buChar char="•"/>
                      </a:pPr>
                      <a:r>
                        <a:rPr lang="en-US" sz="1800" dirty="0"/>
                        <a:t>Repurpose smoking areas to wellness theme</a:t>
                      </a:r>
                    </a:p>
                    <a:p>
                      <a:pPr marL="171450" indent="-171450">
                        <a:buFont typeface="Arial" panose="020B0604020202020204" pitchFamily="34" charset="0"/>
                        <a:buChar char="•"/>
                      </a:pPr>
                      <a:r>
                        <a:rPr lang="en-US" sz="1800" dirty="0"/>
                        <a:t>Remove ashtrays and thoroughly clean</a:t>
                      </a:r>
                    </a:p>
                    <a:p>
                      <a:pPr marL="171450" indent="-171450">
                        <a:buFont typeface="Arial" panose="020B0604020202020204" pitchFamily="34" charset="0"/>
                        <a:buChar char="•"/>
                      </a:pPr>
                      <a:r>
                        <a:rPr lang="en-US" sz="1800" dirty="0"/>
                        <a:t>Healthy socialization spaces and activities</a:t>
                      </a:r>
                    </a:p>
                    <a:p>
                      <a:pPr marL="171450" indent="-171450">
                        <a:buFont typeface="Arial" panose="020B0604020202020204" pitchFamily="34" charset="0"/>
                        <a:buChar char="•"/>
                      </a:pPr>
                      <a:r>
                        <a:rPr lang="en-US" sz="1800" dirty="0"/>
                        <a:t>Fresh Air Breaks</a:t>
                      </a:r>
                    </a:p>
                    <a:p>
                      <a:pPr marL="171450" indent="-171450">
                        <a:buFont typeface="Arial" panose="020B0604020202020204" pitchFamily="34" charset="0"/>
                        <a:buChar char="•"/>
                      </a:pPr>
                      <a:r>
                        <a:rPr lang="en-US" sz="1800" dirty="0"/>
                        <a:t>Launch Event</a:t>
                      </a:r>
                    </a:p>
                  </a:txBody>
                  <a:tcPr>
                    <a:solidFill>
                      <a:srgbClr val="FF0000">
                        <a:alpha val="20000"/>
                      </a:srgbClr>
                    </a:solidFill>
                  </a:tcPr>
                </a:tc>
                <a:tc>
                  <a:txBody>
                    <a:bodyPr/>
                    <a:lstStyle/>
                    <a:p>
                      <a:pPr marL="171450" indent="-171450" algn="l" defTabSz="914400" rtl="0" eaLnBrk="1" latinLnBrk="0" hangingPunct="1">
                        <a:buFont typeface="Arial" panose="020B0604020202020204" pitchFamily="34" charset="0"/>
                        <a:buChar char="•"/>
                      </a:pPr>
                      <a:r>
                        <a:rPr lang="en-US" dirty="0"/>
                        <a:t>Survey staff &amp; clients (initial &amp; at intervals)</a:t>
                      </a:r>
                    </a:p>
                    <a:p>
                      <a:pPr marL="171450" indent="-171450" algn="l" defTabSz="914400" rtl="0" eaLnBrk="1" latinLnBrk="0" hangingPunct="1">
                        <a:buFont typeface="Arial" panose="020B0604020202020204" pitchFamily="34" charset="0"/>
                        <a:buChar char="•"/>
                      </a:pPr>
                      <a:r>
                        <a:rPr lang="en-US" dirty="0"/>
                        <a:t>Track EHR tobacco data: what can you measure?</a:t>
                      </a:r>
                    </a:p>
                    <a:p>
                      <a:pPr marL="171450" indent="-171450" algn="l" defTabSz="914400" rtl="0" eaLnBrk="1" latinLnBrk="0" hangingPunct="1">
                        <a:buFont typeface="Arial" panose="020B0604020202020204" pitchFamily="34" charset="0"/>
                        <a:buChar char="•"/>
                      </a:pPr>
                      <a:r>
                        <a:rPr lang="en-US" dirty="0"/>
                        <a:t>Track # clients who receive quit RX and interventions</a:t>
                      </a:r>
                    </a:p>
                    <a:p>
                      <a:pPr marL="285750" indent="-285750">
                        <a:buFont typeface="Arial" panose="020B0604020202020204" pitchFamily="34" charset="0"/>
                        <a:buChar char="•"/>
                      </a:pPr>
                      <a:r>
                        <a:rPr lang="en-US" dirty="0"/>
                        <a:t>Assess staff training needs &amp; knowledge of WHY (repeat)</a:t>
                      </a:r>
                    </a:p>
                    <a:p>
                      <a:pPr marL="285750" indent="-285750">
                        <a:buFont typeface="Arial" panose="020B0604020202020204" pitchFamily="34" charset="0"/>
                        <a:buChar char="•"/>
                      </a:pPr>
                      <a:r>
                        <a:rPr lang="en-US" dirty="0"/>
                        <a:t>Sustainability beyond initial implementation</a:t>
                      </a:r>
                    </a:p>
                  </a:txBody>
                  <a:tcPr>
                    <a:solidFill>
                      <a:schemeClr val="tx1">
                        <a:alpha val="20000"/>
                      </a:schemeClr>
                    </a:solidFill>
                  </a:tcPr>
                </a:tc>
                <a:extLst>
                  <a:ext uri="{0D108BD9-81ED-4DB2-BD59-A6C34878D82A}">
                    <a16:rowId xmlns:a16="http://schemas.microsoft.com/office/drawing/2014/main" val="2197011298"/>
                  </a:ext>
                </a:extLst>
              </a:tr>
            </a:tbl>
          </a:graphicData>
        </a:graphic>
      </p:graphicFrame>
      <p:pic>
        <p:nvPicPr>
          <p:cNvPr id="6" name="Picture 5">
            <a:extLst>
              <a:ext uri="{FF2B5EF4-FFF2-40B4-BE49-F238E27FC236}">
                <a16:creationId xmlns:a16="http://schemas.microsoft.com/office/drawing/2014/main" id="{23DB37A9-E7F3-4420-85E4-1E60EB837A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90" t="-3562" r="20337" b="19600"/>
          <a:stretch/>
        </p:blipFill>
        <p:spPr>
          <a:xfrm>
            <a:off x="1954831" y="5292419"/>
            <a:ext cx="789159" cy="1072609"/>
          </a:xfrm>
          <a:prstGeom prst="rect">
            <a:avLst/>
          </a:prstGeom>
        </p:spPr>
      </p:pic>
      <p:pic>
        <p:nvPicPr>
          <p:cNvPr id="8" name="Picture 7">
            <a:extLst>
              <a:ext uri="{FF2B5EF4-FFF2-40B4-BE49-F238E27FC236}">
                <a16:creationId xmlns:a16="http://schemas.microsoft.com/office/drawing/2014/main" id="{ADCE58EA-F470-4B35-BEC5-9460D171B7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840" t="12033" r="11406" b="26603"/>
          <a:stretch/>
        </p:blipFill>
        <p:spPr>
          <a:xfrm>
            <a:off x="4295617" y="5192078"/>
            <a:ext cx="1179076" cy="994478"/>
          </a:xfrm>
          <a:prstGeom prst="rect">
            <a:avLst/>
          </a:prstGeom>
        </p:spPr>
      </p:pic>
      <p:pic>
        <p:nvPicPr>
          <p:cNvPr id="10" name="Picture 9">
            <a:extLst>
              <a:ext uri="{FF2B5EF4-FFF2-40B4-BE49-F238E27FC236}">
                <a16:creationId xmlns:a16="http://schemas.microsoft.com/office/drawing/2014/main" id="{F2326C2E-BE5B-4722-8784-7A11B521A6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567" r="16368" b="18223"/>
          <a:stretch/>
        </p:blipFill>
        <p:spPr>
          <a:xfrm flipH="1">
            <a:off x="6717308" y="5192079"/>
            <a:ext cx="808972" cy="986441"/>
          </a:xfrm>
          <a:prstGeom prst="rect">
            <a:avLst/>
          </a:prstGeom>
        </p:spPr>
      </p:pic>
      <p:sp>
        <p:nvSpPr>
          <p:cNvPr id="2" name="TextBox 1">
            <a:extLst>
              <a:ext uri="{FF2B5EF4-FFF2-40B4-BE49-F238E27FC236}">
                <a16:creationId xmlns:a16="http://schemas.microsoft.com/office/drawing/2014/main" id="{A2D30182-3156-4824-AF6F-4E6DB0A27926}"/>
              </a:ext>
            </a:extLst>
          </p:cNvPr>
          <p:cNvSpPr txBox="1"/>
          <p:nvPr/>
        </p:nvSpPr>
        <p:spPr>
          <a:xfrm>
            <a:off x="2235703" y="6447672"/>
            <a:ext cx="7914640" cy="70788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000" i="1" dirty="0">
                <a:effectLst>
                  <a:outerShdw blurRad="38100" dist="38100" dir="2700000" algn="tl">
                    <a:srgbClr val="000000">
                      <a:alpha val="43137"/>
                    </a:srgbClr>
                  </a:outerShdw>
                </a:effectLst>
              </a:rPr>
              <a:t>Whole Person Care. Tobacco-Free Supports Recovery. Quitting is a Journey. </a:t>
            </a:r>
          </a:p>
        </p:txBody>
      </p:sp>
      <p:pic>
        <p:nvPicPr>
          <p:cNvPr id="7" name="Picture 6">
            <a:extLst>
              <a:ext uri="{FF2B5EF4-FFF2-40B4-BE49-F238E27FC236}">
                <a16:creationId xmlns:a16="http://schemas.microsoft.com/office/drawing/2014/main" id="{F199FA2F-DB5A-4BB0-A965-C7DB95BAED8D}"/>
              </a:ext>
            </a:extLst>
          </p:cNvPr>
          <p:cNvPicPr>
            <a:picLocks noChangeAspect="1"/>
          </p:cNvPicPr>
          <p:nvPr/>
        </p:nvPicPr>
        <p:blipFill rotWithShape="1">
          <a:blip r:embed="rId6"/>
          <a:srcRect l="14051" t="4084" r="12975" b="23572"/>
          <a:stretch/>
        </p:blipFill>
        <p:spPr>
          <a:xfrm>
            <a:off x="9136908" y="5478929"/>
            <a:ext cx="705683" cy="699591"/>
          </a:xfrm>
          <a:prstGeom prst="rect">
            <a:avLst/>
          </a:prstGeom>
        </p:spPr>
      </p:pic>
    </p:spTree>
    <p:extLst>
      <p:ext uri="{BB962C8B-B14F-4D97-AF65-F5344CB8AC3E}">
        <p14:creationId xmlns:p14="http://schemas.microsoft.com/office/powerpoint/2010/main" val="3367511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F9FDC4-9567-DE88-C359-07A4E641F668}"/>
              </a:ext>
            </a:extLst>
          </p:cNvPr>
          <p:cNvSpPr txBox="1"/>
          <p:nvPr/>
        </p:nvSpPr>
        <p:spPr>
          <a:xfrm>
            <a:off x="2881313" y="80815"/>
            <a:ext cx="6900863" cy="461665"/>
          </a:xfrm>
          <a:prstGeom prst="rect">
            <a:avLst/>
          </a:prstGeom>
          <a:noFill/>
        </p:spPr>
        <p:txBody>
          <a:bodyPr wrap="square" rtlCol="0">
            <a:spAutoFit/>
          </a:bodyPr>
          <a:lstStyle/>
          <a:p>
            <a:r>
              <a:rPr lang="en-US" sz="2400" b="1" dirty="0"/>
              <a:t>Resources: Tobacco-Free Behavioral Health </a:t>
            </a:r>
          </a:p>
        </p:txBody>
      </p:sp>
      <p:sp>
        <p:nvSpPr>
          <p:cNvPr id="3" name="object 4">
            <a:extLst>
              <a:ext uri="{FF2B5EF4-FFF2-40B4-BE49-F238E27FC236}">
                <a16:creationId xmlns:a16="http://schemas.microsoft.com/office/drawing/2014/main" id="{945EA8DB-6D64-DED0-FBEE-AD2E4EEEBC94}"/>
              </a:ext>
            </a:extLst>
          </p:cNvPr>
          <p:cNvSpPr txBox="1"/>
          <p:nvPr/>
        </p:nvSpPr>
        <p:spPr>
          <a:xfrm>
            <a:off x="1852611" y="942382"/>
            <a:ext cx="8486777" cy="289823"/>
          </a:xfrm>
          <a:prstGeom prst="rect">
            <a:avLst/>
          </a:prstGeom>
        </p:spPr>
        <p:txBody>
          <a:bodyPr vert="horz" wrap="square" lIns="0" tIns="12700" rIns="0" bIns="0" rtlCol="0">
            <a:spAutoFit/>
          </a:bodyPr>
          <a:lstStyle/>
          <a:p>
            <a:pPr marL="12700">
              <a:spcBef>
                <a:spcPts val="100"/>
              </a:spcBef>
            </a:pPr>
            <a:r>
              <a:rPr b="1" dirty="0">
                <a:solidFill>
                  <a:srgbClr val="0562C1"/>
                </a:solidFill>
                <a:uFill>
                  <a:solidFill>
                    <a:srgbClr val="0562C1"/>
                  </a:solidFill>
                </a:uFill>
                <a:latin typeface="Calibri"/>
                <a:cs typeface="Calibri"/>
                <a:hlinkClick r:id="rId3"/>
              </a:rPr>
              <a:t>Breathe</a:t>
            </a:r>
            <a:r>
              <a:rPr b="1" spc="-35" dirty="0">
                <a:solidFill>
                  <a:srgbClr val="0562C1"/>
                </a:solidFill>
                <a:uFill>
                  <a:solidFill>
                    <a:srgbClr val="0562C1"/>
                  </a:solidFill>
                </a:uFill>
                <a:latin typeface="Calibri"/>
                <a:cs typeface="Calibri"/>
                <a:hlinkClick r:id="rId3"/>
              </a:rPr>
              <a:t> </a:t>
            </a:r>
            <a:r>
              <a:rPr b="1" dirty="0">
                <a:solidFill>
                  <a:srgbClr val="0562C1"/>
                </a:solidFill>
                <a:uFill>
                  <a:solidFill>
                    <a:srgbClr val="0562C1"/>
                  </a:solidFill>
                </a:uFill>
                <a:latin typeface="Calibri"/>
                <a:cs typeface="Calibri"/>
                <a:hlinkClick r:id="rId3"/>
              </a:rPr>
              <a:t>Easy</a:t>
            </a:r>
            <a:r>
              <a:rPr b="1" spc="-45" dirty="0">
                <a:solidFill>
                  <a:srgbClr val="0562C1"/>
                </a:solidFill>
                <a:uFill>
                  <a:solidFill>
                    <a:srgbClr val="0562C1"/>
                  </a:solidFill>
                </a:uFill>
                <a:latin typeface="Calibri"/>
                <a:cs typeface="Calibri"/>
                <a:hlinkClick r:id="rId3"/>
              </a:rPr>
              <a:t> </a:t>
            </a:r>
            <a:r>
              <a:rPr b="1" dirty="0">
                <a:solidFill>
                  <a:srgbClr val="0562C1"/>
                </a:solidFill>
                <a:uFill>
                  <a:solidFill>
                    <a:srgbClr val="0562C1"/>
                  </a:solidFill>
                </a:uFill>
                <a:latin typeface="Calibri"/>
                <a:cs typeface="Calibri"/>
                <a:hlinkClick r:id="rId3"/>
              </a:rPr>
              <a:t>NC</a:t>
            </a:r>
            <a:r>
              <a:rPr b="1" spc="-35" dirty="0">
                <a:solidFill>
                  <a:srgbClr val="0562C1"/>
                </a:solidFill>
                <a:uFill>
                  <a:solidFill>
                    <a:srgbClr val="0562C1"/>
                  </a:solidFill>
                </a:uFill>
                <a:latin typeface="Calibri"/>
                <a:cs typeface="Calibri"/>
                <a:hlinkClick r:id="rId3"/>
              </a:rPr>
              <a:t> </a:t>
            </a:r>
            <a:r>
              <a:rPr lang="en-US" b="1" spc="-35" dirty="0">
                <a:solidFill>
                  <a:srgbClr val="0562C1"/>
                </a:solidFill>
                <a:uFill>
                  <a:solidFill>
                    <a:srgbClr val="0562C1"/>
                  </a:solidFill>
                </a:uFill>
                <a:latin typeface="Calibri"/>
                <a:cs typeface="Calibri"/>
                <a:hlinkClick r:id="rId3"/>
              </a:rPr>
              <a:t> </a:t>
            </a:r>
            <a:r>
              <a:rPr lang="en-US" b="1" spc="-35" dirty="0">
                <a:solidFill>
                  <a:srgbClr val="0562C1"/>
                </a:solidFill>
                <a:uFill>
                  <a:solidFill>
                    <a:srgbClr val="0562C1"/>
                  </a:solidFill>
                </a:uFill>
                <a:latin typeface="Calibri"/>
                <a:cs typeface="Calibri"/>
              </a:rPr>
              <a:t>--- </a:t>
            </a:r>
            <a:r>
              <a:rPr lang="en-US" b="1" spc="-35" dirty="0">
                <a:solidFill>
                  <a:srgbClr val="0562C1"/>
                </a:solidFill>
                <a:uFill>
                  <a:solidFill>
                    <a:srgbClr val="0562C1"/>
                  </a:solidFill>
                </a:uFill>
                <a:latin typeface="Calibri"/>
                <a:cs typeface="Calibri"/>
                <a:hlinkClick r:id="rId4"/>
              </a:rPr>
              <a:t>Note the </a:t>
            </a:r>
            <a:r>
              <a:rPr b="1" dirty="0">
                <a:solidFill>
                  <a:srgbClr val="0562C1"/>
                </a:solidFill>
                <a:uFill>
                  <a:solidFill>
                    <a:srgbClr val="0562C1"/>
                  </a:solidFill>
                </a:uFill>
                <a:latin typeface="Calibri"/>
                <a:cs typeface="Calibri"/>
                <a:hlinkClick r:id="rId4"/>
              </a:rPr>
              <a:t>Resource</a:t>
            </a:r>
            <a:r>
              <a:rPr b="1" spc="-20" dirty="0">
                <a:solidFill>
                  <a:srgbClr val="0562C1"/>
                </a:solidFill>
                <a:uFill>
                  <a:solidFill>
                    <a:srgbClr val="0562C1"/>
                  </a:solidFill>
                </a:uFill>
                <a:latin typeface="Calibri"/>
                <a:cs typeface="Calibri"/>
                <a:hlinkClick r:id="rId4"/>
              </a:rPr>
              <a:t> </a:t>
            </a:r>
            <a:r>
              <a:rPr b="1" dirty="0">
                <a:solidFill>
                  <a:srgbClr val="0562C1"/>
                </a:solidFill>
                <a:uFill>
                  <a:solidFill>
                    <a:srgbClr val="0562C1"/>
                  </a:solidFill>
                </a:uFill>
                <a:latin typeface="Calibri"/>
                <a:cs typeface="Calibri"/>
                <a:hlinkClick r:id="rId4"/>
              </a:rPr>
              <a:t>Index</a:t>
            </a:r>
            <a:r>
              <a:rPr b="1" spc="-30" dirty="0">
                <a:solidFill>
                  <a:srgbClr val="0562C1"/>
                </a:solidFill>
                <a:uFill>
                  <a:solidFill>
                    <a:srgbClr val="0562C1"/>
                  </a:solidFill>
                </a:uFill>
                <a:latin typeface="Calibri"/>
                <a:cs typeface="Calibri"/>
                <a:hlinkClick r:id="rId4"/>
              </a:rPr>
              <a:t> </a:t>
            </a:r>
            <a:r>
              <a:rPr b="1" dirty="0">
                <a:latin typeface="Calibri"/>
                <a:cs typeface="Calibri"/>
              </a:rPr>
              <a:t>for</a:t>
            </a:r>
            <a:r>
              <a:rPr b="1" spc="-35" dirty="0">
                <a:latin typeface="Calibri"/>
                <a:cs typeface="Calibri"/>
              </a:rPr>
              <a:t> </a:t>
            </a:r>
            <a:r>
              <a:rPr b="1" dirty="0">
                <a:latin typeface="Calibri"/>
                <a:cs typeface="Calibri"/>
              </a:rPr>
              <a:t>more</a:t>
            </a:r>
            <a:r>
              <a:rPr b="1" spc="-15" dirty="0">
                <a:latin typeface="Calibri"/>
                <a:cs typeface="Calibri"/>
              </a:rPr>
              <a:t> </a:t>
            </a:r>
            <a:r>
              <a:rPr lang="en-US" b="1" spc="-15" dirty="0">
                <a:latin typeface="Calibri"/>
                <a:cs typeface="Calibri"/>
              </a:rPr>
              <a:t>academic citations and re</a:t>
            </a:r>
            <a:r>
              <a:rPr b="1" spc="-10" dirty="0">
                <a:latin typeface="Calibri"/>
                <a:cs typeface="Calibri"/>
              </a:rPr>
              <a:t>sources</a:t>
            </a:r>
            <a:endParaRPr b="1" dirty="0">
              <a:latin typeface="Calibri"/>
              <a:cs typeface="Calibri"/>
            </a:endParaRPr>
          </a:p>
        </p:txBody>
      </p:sp>
      <p:sp>
        <p:nvSpPr>
          <p:cNvPr id="4" name="TextBox 3">
            <a:extLst>
              <a:ext uri="{FF2B5EF4-FFF2-40B4-BE49-F238E27FC236}">
                <a16:creationId xmlns:a16="http://schemas.microsoft.com/office/drawing/2014/main" id="{7D8BB829-9AF8-1B6A-7E8B-860982B99CBD}"/>
              </a:ext>
            </a:extLst>
          </p:cNvPr>
          <p:cNvSpPr txBox="1"/>
          <p:nvPr/>
        </p:nvSpPr>
        <p:spPr>
          <a:xfrm>
            <a:off x="1795462" y="2182007"/>
            <a:ext cx="8872538" cy="4801314"/>
          </a:xfrm>
          <a:prstGeom prst="rect">
            <a:avLst/>
          </a:prstGeom>
          <a:noFill/>
        </p:spPr>
        <p:txBody>
          <a:bodyPr wrap="square" rtlCol="0">
            <a:spAutoFit/>
          </a:bodyPr>
          <a:lstStyle/>
          <a:p>
            <a:pPr algn="l"/>
            <a:endParaRPr lang="en-US" dirty="0">
              <a:solidFill>
                <a:srgbClr val="1B1B1B"/>
              </a:solidFill>
              <a:hlinkClick r:id="rId5"/>
            </a:endParaRPr>
          </a:p>
          <a:p>
            <a:pPr algn="l"/>
            <a:endParaRPr lang="en-US" dirty="0">
              <a:solidFill>
                <a:srgbClr val="1B1B1B"/>
              </a:solidFill>
              <a:hlinkClick r:id="rId5"/>
            </a:endParaRPr>
          </a:p>
          <a:p>
            <a:pPr algn="l"/>
            <a:endParaRPr lang="en-US" dirty="0">
              <a:solidFill>
                <a:srgbClr val="1B1B1B"/>
              </a:solidFill>
              <a:hlinkClick r:id="rId5"/>
            </a:endParaRPr>
          </a:p>
          <a:p>
            <a:pPr algn="l"/>
            <a:endParaRPr lang="en-US" dirty="0">
              <a:solidFill>
                <a:srgbClr val="1B1B1B"/>
              </a:solidFill>
              <a:hlinkClick r:id="rId5"/>
            </a:endParaRPr>
          </a:p>
          <a:p>
            <a:pPr algn="l"/>
            <a:r>
              <a:rPr lang="en-US" dirty="0">
                <a:solidFill>
                  <a:srgbClr val="1B1B1B"/>
                </a:solidFill>
                <a:hlinkClick r:id="rId5"/>
              </a:rPr>
              <a:t>Tobacco-Free Toolkit for Behavioral Health Agencies</a:t>
            </a:r>
            <a:r>
              <a:rPr lang="en-US" dirty="0">
                <a:solidFill>
                  <a:srgbClr val="1B1B1B"/>
                </a:solidFill>
              </a:rPr>
              <a:t>, SAMHSA (</a:t>
            </a:r>
            <a:r>
              <a:rPr lang="en-US" dirty="0">
                <a:solidFill>
                  <a:srgbClr val="1B1B1B"/>
                </a:solidFill>
                <a:hlinkClick r:id="rId6"/>
              </a:rPr>
              <a:t>tobaccofreerecovery.org</a:t>
            </a:r>
            <a:r>
              <a:rPr lang="en-US" dirty="0">
                <a:solidFill>
                  <a:srgbClr val="1B1B1B"/>
                </a:solidFill>
              </a:rPr>
              <a:t>)</a:t>
            </a:r>
          </a:p>
          <a:p>
            <a:pPr algn="l"/>
            <a:endParaRPr lang="en-US" dirty="0">
              <a:solidFill>
                <a:srgbClr val="1B1B1B"/>
              </a:solidFill>
            </a:endParaRPr>
          </a:p>
          <a:p>
            <a:pPr algn="l"/>
            <a:r>
              <a:rPr lang="en-US" dirty="0">
                <a:solidFill>
                  <a:srgbClr val="00768A"/>
                </a:solidFill>
                <a:hlinkClick r:id="rId7"/>
              </a:rPr>
              <a:t>Tobacco-Free Toolkits for Behavioral Health Agencies</a:t>
            </a:r>
            <a:r>
              <a:rPr lang="en-US" dirty="0">
                <a:solidFill>
                  <a:srgbClr val="1B1B1B"/>
                </a:solidFill>
              </a:rPr>
              <a:t>, California</a:t>
            </a:r>
          </a:p>
          <a:p>
            <a:pPr algn="l"/>
            <a:endParaRPr lang="en-US" dirty="0">
              <a:solidFill>
                <a:srgbClr val="1B1B1B"/>
              </a:solidFill>
            </a:endParaRPr>
          </a:p>
          <a:p>
            <a:pPr algn="l"/>
            <a:r>
              <a:rPr lang="en-US" dirty="0">
                <a:solidFill>
                  <a:srgbClr val="00768A"/>
                </a:solidFill>
                <a:hlinkClick r:id="rId8"/>
              </a:rPr>
              <a:t>A Toolkit to Address Tobacco Use in Behavioral Health Settings</a:t>
            </a:r>
            <a:r>
              <a:rPr lang="en-US" dirty="0">
                <a:solidFill>
                  <a:srgbClr val="1B1B1B"/>
                </a:solidFill>
              </a:rPr>
              <a:t>, American Lung Association, Minnesota</a:t>
            </a:r>
          </a:p>
          <a:p>
            <a:pPr algn="l"/>
            <a:endParaRPr lang="en-US" dirty="0">
              <a:solidFill>
                <a:srgbClr val="1B1B1B"/>
              </a:solidFill>
            </a:endParaRPr>
          </a:p>
          <a:p>
            <a:pPr algn="l"/>
            <a:r>
              <a:rPr lang="en-US" dirty="0">
                <a:solidFill>
                  <a:srgbClr val="00768A"/>
                </a:solidFill>
                <a:hlinkClick r:id="rId9"/>
              </a:rPr>
              <a:t>Dimensions Tobacco-Free Toolkit</a:t>
            </a:r>
            <a:r>
              <a:rPr lang="en-US" dirty="0">
                <a:solidFill>
                  <a:srgbClr val="1B1B1B"/>
                </a:solidFill>
              </a:rPr>
              <a:t>, University of Colorado Anschutz School of Medicine</a:t>
            </a:r>
          </a:p>
          <a:p>
            <a:pPr algn="l"/>
            <a:endParaRPr lang="en-US" dirty="0">
              <a:solidFill>
                <a:srgbClr val="00768A"/>
              </a:solidFill>
              <a:hlinkClick r:id="rId10"/>
            </a:endParaRPr>
          </a:p>
          <a:p>
            <a:pPr algn="l"/>
            <a:r>
              <a:rPr lang="en-US" dirty="0">
                <a:solidFill>
                  <a:srgbClr val="00768A"/>
                </a:solidFill>
                <a:hlinkClick r:id="rId10"/>
              </a:rPr>
              <a:t>Taking Texas Tobacco-Free</a:t>
            </a:r>
            <a:endParaRPr lang="en-US" dirty="0">
              <a:solidFill>
                <a:srgbClr val="00768A"/>
              </a:solidFill>
            </a:endParaRPr>
          </a:p>
          <a:p>
            <a:endParaRPr lang="en-US" dirty="0">
              <a:solidFill>
                <a:srgbClr val="00768A"/>
              </a:solidFill>
              <a:hlinkClick r:id="rId11"/>
            </a:endParaRPr>
          </a:p>
          <a:p>
            <a:r>
              <a:rPr lang="en-US" dirty="0">
                <a:solidFill>
                  <a:srgbClr val="00768A"/>
                </a:solidFill>
                <a:hlinkClick r:id="rId11"/>
              </a:rPr>
              <a:t>Tobacco Use and Quitting Among Individuals with Behavioral Health Conditions</a:t>
            </a:r>
            <a:r>
              <a:rPr lang="en-US" dirty="0">
                <a:solidFill>
                  <a:srgbClr val="1B1B1B"/>
                </a:solidFill>
              </a:rPr>
              <a:t>, CDC</a:t>
            </a:r>
          </a:p>
          <a:p>
            <a:pPr algn="l"/>
            <a:endParaRPr lang="en-US" dirty="0">
              <a:solidFill>
                <a:srgbClr val="1B1B1B"/>
              </a:solidFill>
            </a:endParaRPr>
          </a:p>
        </p:txBody>
      </p:sp>
      <p:sp>
        <p:nvSpPr>
          <p:cNvPr id="6" name="TextBox 5">
            <a:extLst>
              <a:ext uri="{FF2B5EF4-FFF2-40B4-BE49-F238E27FC236}">
                <a16:creationId xmlns:a16="http://schemas.microsoft.com/office/drawing/2014/main" id="{DF53AD9A-BE03-06E6-5946-05418A56DF8C}"/>
              </a:ext>
            </a:extLst>
          </p:cNvPr>
          <p:cNvSpPr txBox="1"/>
          <p:nvPr/>
        </p:nvSpPr>
        <p:spPr>
          <a:xfrm>
            <a:off x="1795462" y="2053010"/>
            <a:ext cx="8801101" cy="1200329"/>
          </a:xfrm>
          <a:prstGeom prst="rect">
            <a:avLst/>
          </a:prstGeom>
          <a:noFill/>
        </p:spPr>
        <p:txBody>
          <a:bodyPr wrap="square">
            <a:spAutoFit/>
          </a:bodyPr>
          <a:lstStyle/>
          <a:p>
            <a:pPr algn="l"/>
            <a:r>
              <a:rPr lang="en-US" dirty="0">
                <a:solidFill>
                  <a:srgbClr val="00768A"/>
                </a:solidFill>
                <a:hlinkClick r:id="rId12"/>
              </a:rPr>
              <a:t>National Behavioral Health Network for Tobacco &amp; Cancer Control</a:t>
            </a:r>
            <a:r>
              <a:rPr lang="en-US" dirty="0">
                <a:solidFill>
                  <a:srgbClr val="333333"/>
                </a:solidFill>
              </a:rPr>
              <a:t> (NBHN), operated by the </a:t>
            </a:r>
            <a:r>
              <a:rPr lang="en-US" dirty="0">
                <a:solidFill>
                  <a:srgbClr val="00768A"/>
                </a:solidFill>
                <a:hlinkClick r:id="rId13"/>
              </a:rPr>
              <a:t>National Council for Mental </a:t>
            </a:r>
            <a:r>
              <a:rPr lang="en-US" dirty="0" err="1">
                <a:solidFill>
                  <a:srgbClr val="00768A"/>
                </a:solidFill>
                <a:hlinkClick r:id="rId13"/>
              </a:rPr>
              <a:t>WellBeing</a:t>
            </a:r>
            <a:r>
              <a:rPr lang="en-US" dirty="0">
                <a:solidFill>
                  <a:srgbClr val="333333"/>
                </a:solidFill>
              </a:rPr>
              <a:t>. </a:t>
            </a:r>
          </a:p>
          <a:p>
            <a:pPr algn="l"/>
            <a:endParaRPr lang="en-US" dirty="0">
              <a:solidFill>
                <a:srgbClr val="333333"/>
              </a:solidFill>
            </a:endParaRPr>
          </a:p>
          <a:p>
            <a:pPr algn="l"/>
            <a:r>
              <a:rPr lang="en-US" dirty="0">
                <a:solidFill>
                  <a:srgbClr val="333333"/>
                </a:solidFill>
              </a:rPr>
              <a:t>Infographic: </a:t>
            </a:r>
            <a:r>
              <a:rPr lang="en-US" dirty="0">
                <a:solidFill>
                  <a:srgbClr val="00768A"/>
                </a:solidFill>
                <a:hlinkClick r:id="rId14"/>
              </a:rPr>
              <a:t>How to Implement a Tobacco-Free Policy</a:t>
            </a:r>
            <a:endParaRPr lang="en-US" dirty="0">
              <a:solidFill>
                <a:srgbClr val="333333"/>
              </a:solidFill>
            </a:endParaRPr>
          </a:p>
        </p:txBody>
      </p:sp>
      <p:sp>
        <p:nvSpPr>
          <p:cNvPr id="7" name="TextBox 6">
            <a:extLst>
              <a:ext uri="{FF2B5EF4-FFF2-40B4-BE49-F238E27FC236}">
                <a16:creationId xmlns:a16="http://schemas.microsoft.com/office/drawing/2014/main" id="{647CE18C-3013-E88A-6976-16862041855A}"/>
              </a:ext>
            </a:extLst>
          </p:cNvPr>
          <p:cNvSpPr txBox="1"/>
          <p:nvPr/>
        </p:nvSpPr>
        <p:spPr>
          <a:xfrm>
            <a:off x="1815390" y="1319442"/>
            <a:ext cx="8415338" cy="646331"/>
          </a:xfrm>
          <a:prstGeom prst="rect">
            <a:avLst/>
          </a:prstGeom>
          <a:noFill/>
        </p:spPr>
        <p:txBody>
          <a:bodyPr wrap="square" rtlCol="0">
            <a:spAutoFit/>
          </a:bodyPr>
          <a:lstStyle/>
          <a:p>
            <a:r>
              <a:rPr lang="en-US" b="1" dirty="0">
                <a:hlinkClick r:id="rId15"/>
              </a:rPr>
              <a:t>Change for Life: Tobacco Free Recovery </a:t>
            </a:r>
            <a:r>
              <a:rPr lang="en-US" dirty="0"/>
              <a:t>(Chaired  by Mary Ward, former Executive Director, McLeod Center for Health and Wellness.    </a:t>
            </a:r>
          </a:p>
        </p:txBody>
      </p:sp>
    </p:spTree>
    <p:extLst>
      <p:ext uri="{BB962C8B-B14F-4D97-AF65-F5344CB8AC3E}">
        <p14:creationId xmlns:p14="http://schemas.microsoft.com/office/powerpoint/2010/main" val="55038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323E81-6FAD-4580-BD15-AC5AC3419169}"/>
              </a:ext>
            </a:extLst>
          </p:cNvPr>
          <p:cNvSpPr>
            <a:spLocks noGrp="1"/>
          </p:cNvSpPr>
          <p:nvPr>
            <p:ph idx="1"/>
          </p:nvPr>
        </p:nvSpPr>
        <p:spPr>
          <a:xfrm>
            <a:off x="1506829" y="1965050"/>
            <a:ext cx="9314710" cy="1730806"/>
          </a:xfrm>
        </p:spPr>
        <p:txBody>
          <a:bodyPr>
            <a:normAutofit fontScale="85000" lnSpcReduction="10000"/>
          </a:bodyPr>
          <a:lstStyle/>
          <a:p>
            <a:pPr marL="0" indent="0">
              <a:buNone/>
            </a:pPr>
            <a:r>
              <a:rPr lang="en-US" dirty="0">
                <a:solidFill>
                  <a:schemeClr val="accent5">
                    <a:lumMod val="75000"/>
                  </a:schemeClr>
                </a:solidFill>
                <a:effectLst/>
                <a:ea typeface="Calibri" panose="020F0502020204030204" pitchFamily="34" charset="0"/>
              </a:rPr>
              <a:t>A statewide effort to support people with behavioral health conditions, intellectual or developmental disabilities (IDD), and traumatic brain injuries (TBI) </a:t>
            </a:r>
            <a:r>
              <a:rPr lang="en-US" dirty="0">
                <a:solidFill>
                  <a:schemeClr val="accent5">
                    <a:lumMod val="75000"/>
                  </a:schemeClr>
                </a:solidFill>
                <a:ea typeface="Calibri" panose="020F0502020204030204" pitchFamily="34" charset="0"/>
              </a:rPr>
              <a:t>in </a:t>
            </a:r>
            <a:r>
              <a:rPr lang="en-US" dirty="0">
                <a:solidFill>
                  <a:schemeClr val="accent5">
                    <a:lumMod val="75000"/>
                  </a:schemeClr>
                </a:solidFill>
                <a:effectLst/>
                <a:ea typeface="Calibri" panose="020F0502020204030204" pitchFamily="34" charset="0"/>
              </a:rPr>
              <a:t>becoming tobacco free, by working with service providers to </a:t>
            </a:r>
            <a:r>
              <a:rPr lang="en-US" b="1" dirty="0">
                <a:solidFill>
                  <a:schemeClr val="accent5">
                    <a:lumMod val="75000"/>
                  </a:schemeClr>
                </a:solidFill>
                <a:effectLst/>
                <a:ea typeface="Calibri" panose="020F0502020204030204" pitchFamily="34" charset="0"/>
              </a:rPr>
              <a:t>integrate tobacco use treatment </a:t>
            </a:r>
            <a:r>
              <a:rPr lang="en-US" dirty="0">
                <a:solidFill>
                  <a:schemeClr val="accent5">
                    <a:lumMod val="75000"/>
                  </a:schemeClr>
                </a:solidFill>
                <a:effectLst/>
                <a:ea typeface="Calibri" panose="020F0502020204030204" pitchFamily="34" charset="0"/>
              </a:rPr>
              <a:t>and </a:t>
            </a:r>
            <a:r>
              <a:rPr lang="en-US" b="1" dirty="0">
                <a:solidFill>
                  <a:schemeClr val="accent5">
                    <a:lumMod val="75000"/>
                  </a:schemeClr>
                </a:solidFill>
                <a:effectLst/>
                <a:ea typeface="Calibri" panose="020F0502020204030204" pitchFamily="34" charset="0"/>
              </a:rPr>
              <a:t>take campuses tobacco free</a:t>
            </a:r>
            <a:r>
              <a:rPr lang="en-US" dirty="0">
                <a:solidFill>
                  <a:schemeClr val="accent5">
                    <a:lumMod val="75000"/>
                  </a:schemeClr>
                </a:solidFill>
                <a:effectLst/>
                <a:ea typeface="Calibri" panose="020F0502020204030204" pitchFamily="34" charset="0"/>
              </a:rPr>
              <a:t>. https://breatheeasync.org/</a:t>
            </a:r>
            <a:endParaRPr lang="en-US" sz="3200" dirty="0">
              <a:solidFill>
                <a:schemeClr val="accent5">
                  <a:lumMod val="75000"/>
                </a:schemeClr>
              </a:solidFill>
            </a:endParaRPr>
          </a:p>
        </p:txBody>
      </p:sp>
      <p:pic>
        <p:nvPicPr>
          <p:cNvPr id="4" name="Picture 3" descr="Logo: Breathe Easy NC: Becoming Tobacco Free&#10;Between the lines of a text a green plant grows out horizontally.">
            <a:extLst>
              <a:ext uri="{FF2B5EF4-FFF2-40B4-BE49-F238E27FC236}">
                <a16:creationId xmlns:a16="http://schemas.microsoft.com/office/drawing/2014/main" id="{808A039E-DF64-4C45-8225-8640AAB9D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7" y="54735"/>
            <a:ext cx="5253476" cy="1910355"/>
          </a:xfrm>
          <a:prstGeom prst="rect">
            <a:avLst/>
          </a:prstGeom>
        </p:spPr>
      </p:pic>
      <p:pic>
        <p:nvPicPr>
          <p:cNvPr id="5" name="Picture 4">
            <a:extLst>
              <a:ext uri="{FF2B5EF4-FFF2-40B4-BE49-F238E27FC236}">
                <a16:creationId xmlns:a16="http://schemas.microsoft.com/office/drawing/2014/main" id="{8A21DC46-CE61-9676-82A3-D43CDDE98751}"/>
              </a:ext>
            </a:extLst>
          </p:cNvPr>
          <p:cNvPicPr>
            <a:picLocks noChangeAspect="1"/>
          </p:cNvPicPr>
          <p:nvPr/>
        </p:nvPicPr>
        <p:blipFill>
          <a:blip r:embed="rId3"/>
          <a:stretch>
            <a:fillRect/>
          </a:stretch>
        </p:blipFill>
        <p:spPr>
          <a:xfrm>
            <a:off x="7852461" y="3695856"/>
            <a:ext cx="4339539" cy="3162144"/>
          </a:xfrm>
          <a:prstGeom prst="rect">
            <a:avLst/>
          </a:prstGeom>
        </p:spPr>
      </p:pic>
      <p:sp>
        <p:nvSpPr>
          <p:cNvPr id="6" name="TextBox 5">
            <a:extLst>
              <a:ext uri="{FF2B5EF4-FFF2-40B4-BE49-F238E27FC236}">
                <a16:creationId xmlns:a16="http://schemas.microsoft.com/office/drawing/2014/main" id="{0C565BD9-4F0A-619E-EC9E-EA1AAA78EA93}"/>
              </a:ext>
            </a:extLst>
          </p:cNvPr>
          <p:cNvSpPr txBox="1"/>
          <p:nvPr/>
        </p:nvSpPr>
        <p:spPr>
          <a:xfrm>
            <a:off x="862884" y="4443211"/>
            <a:ext cx="6156102" cy="1569660"/>
          </a:xfrm>
          <a:prstGeom prst="rect">
            <a:avLst/>
          </a:prstGeom>
          <a:noFill/>
        </p:spPr>
        <p:txBody>
          <a:bodyPr wrap="square" rtlCol="0">
            <a:spAutoFit/>
          </a:bodyPr>
          <a:lstStyle/>
          <a:p>
            <a:r>
              <a:rPr lang="en-US" sz="2400" b="0" i="0" dirty="0">
                <a:solidFill>
                  <a:schemeClr val="accent6">
                    <a:lumMod val="75000"/>
                  </a:schemeClr>
                </a:solidFill>
                <a:effectLst/>
                <a:highlight>
                  <a:srgbClr val="FFFFFF"/>
                </a:highlight>
                <a:latin typeface="Aptos" panose="020B0004020202020204" pitchFamily="34" charset="0"/>
              </a:rPr>
              <a:t>A coalition of behavioral health, healthcare &amp; disability service organizations working to implement a best-practice, tobacco-free culture of care. </a:t>
            </a:r>
            <a:r>
              <a:rPr lang="en-US" sz="2400" b="1" i="0" u="none" strike="noStrike" dirty="0">
                <a:solidFill>
                  <a:schemeClr val="accent6">
                    <a:lumMod val="75000"/>
                  </a:schemeClr>
                </a:solidFill>
                <a:effectLst/>
                <a:highlight>
                  <a:srgbClr val="FFFFFF"/>
                </a:highlight>
                <a:latin typeface="Aptos" panose="020B0004020202020204" pitchFamily="34" charset="0"/>
                <a:hlinkClick r:id="rId4">
                  <a:extLst>
                    <a:ext uri="{A12FA001-AC4F-418D-AE19-62706E023703}">
                      <ahyp:hlinkClr xmlns:ahyp="http://schemas.microsoft.com/office/drawing/2018/hyperlinkcolor" val="tx"/>
                    </a:ext>
                  </a:extLst>
                </a:hlinkClick>
              </a:rPr>
              <a:t>Learn more.</a:t>
            </a:r>
            <a:endParaRPr lang="en-US" sz="2400" dirty="0">
              <a:solidFill>
                <a:schemeClr val="accent6">
                  <a:lumMod val="75000"/>
                </a:schemeClr>
              </a:solidFill>
              <a:latin typeface="Aptos" panose="020B0004020202020204" pitchFamily="34" charset="0"/>
            </a:endParaRPr>
          </a:p>
        </p:txBody>
      </p:sp>
    </p:spTree>
    <p:extLst>
      <p:ext uri="{BB962C8B-B14F-4D97-AF65-F5344CB8AC3E}">
        <p14:creationId xmlns:p14="http://schemas.microsoft.com/office/powerpoint/2010/main" val="119544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0FD6-7DD9-4A82-9AC8-0FCAF44DB4F6}"/>
              </a:ext>
            </a:extLst>
          </p:cNvPr>
          <p:cNvSpPr>
            <a:spLocks noGrp="1"/>
          </p:cNvSpPr>
          <p:nvPr>
            <p:ph type="title"/>
          </p:nvPr>
        </p:nvSpPr>
        <p:spPr>
          <a:xfrm>
            <a:off x="657224" y="499533"/>
            <a:ext cx="10772775" cy="1608159"/>
          </a:xfrm>
        </p:spPr>
        <p:txBody>
          <a:bodyPr>
            <a:noAutofit/>
          </a:bodyPr>
          <a:lstStyle/>
          <a:p>
            <a:r>
              <a:rPr lang="en-US" sz="3600" b="1" spc="50" dirty="0">
                <a:solidFill>
                  <a:srgbClr val="002060"/>
                </a:solidFill>
                <a:effectLst/>
                <a:latin typeface="Univers Condensed Light" panose="020B0306020202040204" pitchFamily="34" charset="0"/>
                <a:ea typeface="Times New Roman" panose="02020603050405020304" pitchFamily="18" charset="0"/>
              </a:rPr>
              <a:t>The odds are stacked against people with behavioral health conditions trying to quit</a:t>
            </a:r>
            <a:endParaRPr lang="en-US" sz="3600" dirty="0"/>
          </a:p>
        </p:txBody>
      </p:sp>
      <p:sp>
        <p:nvSpPr>
          <p:cNvPr id="4" name="Text Box 2">
            <a:extLst>
              <a:ext uri="{FF2B5EF4-FFF2-40B4-BE49-F238E27FC236}">
                <a16:creationId xmlns:a16="http://schemas.microsoft.com/office/drawing/2014/main" id="{0302A03C-FD00-4882-9BA2-C5ACB048F205}"/>
              </a:ext>
            </a:extLst>
          </p:cNvPr>
          <p:cNvSpPr txBox="1">
            <a:spLocks noChangeArrowheads="1"/>
          </p:cNvSpPr>
          <p:nvPr/>
        </p:nvSpPr>
        <p:spPr bwMode="auto">
          <a:xfrm>
            <a:off x="721996" y="2217759"/>
            <a:ext cx="5374004" cy="414070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One study found people who have a serious mental illness are twice as likely to live in a neighborhood with </a:t>
            </a:r>
            <a:r>
              <a:rPr kumimoji="0" lang="en-US" sz="1600" b="1"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high numbers of tobacco retailers </a:t>
            </a: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and high levels of advertising.</a:t>
            </a:r>
            <a:r>
              <a:rPr kumimoji="0" lang="en-US" sz="1600" b="0" i="0" u="none" strike="noStrike" kern="1200" cap="none" spc="50" normalizeH="0" baseline="3000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5</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Studies estimate between </a:t>
            </a:r>
            <a:r>
              <a:rPr kumimoji="0" lang="en-US" sz="1600" b="1"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5-15% </a:t>
            </a: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of people in substance use </a:t>
            </a:r>
            <a:r>
              <a:rPr kumimoji="0" lang="en-US" sz="1600" b="1"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treatment started to smoke in treatment</a:t>
            </a: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a:t>
            </a:r>
            <a:r>
              <a:rPr kumimoji="0" lang="en-US" sz="1600" b="0" i="0" u="none" strike="noStrike" kern="1200" cap="none" spc="50" normalizeH="0" baseline="3000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6-9</a:t>
            </a: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People with behavioral health conditions </a:t>
            </a:r>
            <a:r>
              <a:rPr kumimoji="0" lang="en-US" sz="1600" b="1"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can and do quit </a:t>
            </a: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but may need longer and more intensive treatment to quit for good.</a:t>
            </a:r>
            <a:r>
              <a:rPr kumimoji="0" lang="en-US" sz="1600" b="0" i="0" u="none" strike="noStrike" kern="1200" cap="none" spc="50" normalizeH="0" baseline="3000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11</a:t>
            </a: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Behavioral health services that offer evidence-based </a:t>
            </a:r>
            <a:r>
              <a:rPr kumimoji="0" lang="en-US" sz="1600" b="1"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treatment</a:t>
            </a: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 in a tobacco-free environment are </a:t>
            </a:r>
            <a:r>
              <a:rPr kumimoji="0" lang="en-US" sz="1600" b="1"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hard to find in North Carolina</a:t>
            </a: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a:t>
            </a:r>
            <a:r>
              <a:rPr kumimoji="0" lang="en-US" sz="1600" b="0" i="0" u="none" strike="noStrike" kern="1200" cap="none" spc="50" normalizeH="0" baseline="3000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12-13</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grpSp>
        <p:nvGrpSpPr>
          <p:cNvPr id="11" name="Group 10">
            <a:extLst>
              <a:ext uri="{FF2B5EF4-FFF2-40B4-BE49-F238E27FC236}">
                <a16:creationId xmlns:a16="http://schemas.microsoft.com/office/drawing/2014/main" id="{63CBA113-7CCB-4D98-83BD-F190260DE2A1}"/>
              </a:ext>
            </a:extLst>
          </p:cNvPr>
          <p:cNvGrpSpPr/>
          <p:nvPr/>
        </p:nvGrpSpPr>
        <p:grpSpPr>
          <a:xfrm>
            <a:off x="6842761" y="2412492"/>
            <a:ext cx="4038813" cy="3472700"/>
            <a:chOff x="7486649" y="2280141"/>
            <a:chExt cx="2644142" cy="2829458"/>
          </a:xfrm>
        </p:grpSpPr>
        <p:sp>
          <p:nvSpPr>
            <p:cNvPr id="5" name="Text Box 2">
              <a:extLst>
                <a:ext uri="{FF2B5EF4-FFF2-40B4-BE49-F238E27FC236}">
                  <a16:creationId xmlns:a16="http://schemas.microsoft.com/office/drawing/2014/main" id="{C1131C76-CCB5-4FDE-A6CD-989CB89A615F}"/>
                </a:ext>
              </a:extLst>
            </p:cNvPr>
            <p:cNvSpPr txBox="1">
              <a:spLocks noChangeArrowheads="1"/>
            </p:cNvSpPr>
            <p:nvPr/>
          </p:nvSpPr>
          <p:spPr bwMode="auto">
            <a:xfrm>
              <a:off x="8629651" y="2281522"/>
              <a:ext cx="1501140" cy="118872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An estimated </a:t>
              </a:r>
              <a:r>
                <a:rPr kumimoji="0" lang="en-US" sz="1600" b="1"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50%</a:t>
              </a: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 of all people who receive substance use treatment will die due to tobacco-related illness.</a:t>
              </a:r>
              <a:r>
                <a:rPr kumimoji="0" lang="en-US" sz="1600" b="0" i="0" u="none" strike="noStrike" kern="1200" cap="none" spc="50" normalizeH="0" baseline="3000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10</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 name="Text Box 2">
              <a:extLst>
                <a:ext uri="{FF2B5EF4-FFF2-40B4-BE49-F238E27FC236}">
                  <a16:creationId xmlns:a16="http://schemas.microsoft.com/office/drawing/2014/main" id="{657501D8-D299-4A36-95D8-427F92277D15}"/>
                </a:ext>
              </a:extLst>
            </p:cNvPr>
            <p:cNvSpPr txBox="1">
              <a:spLocks noChangeArrowheads="1"/>
            </p:cNvSpPr>
            <p:nvPr/>
          </p:nvSpPr>
          <p:spPr bwMode="auto">
            <a:xfrm>
              <a:off x="8507731" y="3837528"/>
              <a:ext cx="1623060" cy="1272071"/>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Univers Light" panose="020B0403020202020204" pitchFamily="34" charset="0"/>
                  <a:ea typeface="Calibri" panose="020F0502020204030204" pitchFamily="34" charset="0"/>
                  <a:cs typeface="Times New Roman" panose="02020603050405020304" pitchFamily="18" charset="0"/>
                </a:rPr>
                <a:t>In the U.S., a person who has a behavioral health condition and smokes </a:t>
              </a:r>
              <a:r>
                <a:rPr kumimoji="0" lang="en-US" sz="1600" b="1" i="0" u="none" strike="noStrike" kern="1200" cap="none" spc="0" normalizeH="0" baseline="0" noProof="0" dirty="0">
                  <a:ln>
                    <a:noFill/>
                  </a:ln>
                  <a:solidFill>
                    <a:srgbClr val="002060"/>
                  </a:solidFill>
                  <a:effectLst/>
                  <a:uLnTx/>
                  <a:uFillTx/>
                  <a:latin typeface="Univers Light" panose="020B0403020202020204" pitchFamily="34" charset="0"/>
                  <a:ea typeface="Calibri" panose="020F0502020204030204" pitchFamily="34" charset="0"/>
                  <a:cs typeface="Times New Roman" panose="02020603050405020304" pitchFamily="18" charset="0"/>
                </a:rPr>
                <a:t>loses </a:t>
              </a:r>
              <a:r>
                <a:rPr kumimoji="0" lang="en-US" sz="2000" b="1" i="0" u="none" strike="noStrike" kern="1200" cap="none" spc="0" normalizeH="0" baseline="0" noProof="0" dirty="0">
                  <a:ln>
                    <a:noFill/>
                  </a:ln>
                  <a:solidFill>
                    <a:srgbClr val="002060"/>
                  </a:solidFill>
                  <a:effectLst/>
                  <a:uLnTx/>
                  <a:uFillTx/>
                  <a:latin typeface="Univers Light" panose="020B0403020202020204" pitchFamily="34" charset="0"/>
                  <a:ea typeface="Calibri" panose="020F0502020204030204" pitchFamily="34" charset="0"/>
                  <a:cs typeface="Times New Roman" panose="02020603050405020304" pitchFamily="18" charset="0"/>
                </a:rPr>
                <a:t>25</a:t>
              </a:r>
              <a:r>
                <a:rPr kumimoji="0" lang="en-US" sz="1600" b="1" i="0" u="none" strike="noStrike" kern="1200" cap="none" spc="0" normalizeH="0" baseline="0" noProof="0" dirty="0">
                  <a:ln>
                    <a:noFill/>
                  </a:ln>
                  <a:solidFill>
                    <a:srgbClr val="002060"/>
                  </a:solidFill>
                  <a:effectLst/>
                  <a:uLnTx/>
                  <a:uFillTx/>
                  <a:latin typeface="Univers Light" panose="020B0403020202020204" pitchFamily="34" charset="0"/>
                  <a:ea typeface="Calibri" panose="020F0502020204030204" pitchFamily="34" charset="0"/>
                  <a:cs typeface="Times New Roman" panose="02020603050405020304" pitchFamily="18" charset="0"/>
                </a:rPr>
                <a:t> years of life</a:t>
              </a:r>
              <a:r>
                <a:rPr kumimoji="0" lang="en-US" sz="1600" b="0" i="0" u="none" strike="noStrike" kern="1200" cap="none" spc="0" normalizeH="0" baseline="0" noProof="0" dirty="0">
                  <a:ln>
                    <a:noFill/>
                  </a:ln>
                  <a:solidFill>
                    <a:srgbClr val="002060"/>
                  </a:solidFill>
                  <a:effectLst/>
                  <a:uLnTx/>
                  <a:uFillTx/>
                  <a:latin typeface="Univers Light" panose="020B0403020202020204" pitchFamily="34" charset="0"/>
                  <a:ea typeface="Calibri" panose="020F0502020204030204" pitchFamily="34" charset="0"/>
                  <a:cs typeface="Times New Roman" panose="02020603050405020304" pitchFamily="18" charset="0"/>
                </a:rPr>
                <a:t> on average.</a:t>
              </a:r>
              <a:r>
                <a:rPr kumimoji="0" lang="en-US" sz="1600" b="0" i="0" u="none" strike="noStrike" kern="1200" cap="none" spc="0" normalizeH="0" baseline="30000" noProof="0" dirty="0">
                  <a:ln>
                    <a:noFill/>
                  </a:ln>
                  <a:solidFill>
                    <a:srgbClr val="002060"/>
                  </a:solidFill>
                  <a:effectLst/>
                  <a:uLnTx/>
                  <a:uFillTx/>
                  <a:latin typeface="Univers Light" panose="020B0403020202020204" pitchFamily="34" charset="0"/>
                  <a:ea typeface="Calibri" panose="020F0502020204030204" pitchFamily="34" charset="0"/>
                  <a:cs typeface="Times New Roman" panose="02020603050405020304" pitchFamily="18" charset="0"/>
                </a:rPr>
                <a:t>1</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14" descr="Hourglass 90% outline">
              <a:extLst>
                <a:ext uri="{FF2B5EF4-FFF2-40B4-BE49-F238E27FC236}">
                  <a16:creationId xmlns:a16="http://schemas.microsoft.com/office/drawing/2014/main" id="{BBC606D6-6A3A-4DF8-8B81-A850D1ADCB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5251" y="3917304"/>
              <a:ext cx="914400" cy="1112520"/>
            </a:xfrm>
            <a:prstGeom prst="rect">
              <a:avLst/>
            </a:prstGeom>
          </p:spPr>
        </p:pic>
        <p:grpSp>
          <p:nvGrpSpPr>
            <p:cNvPr id="8" name="Group 7">
              <a:extLst>
                <a:ext uri="{FF2B5EF4-FFF2-40B4-BE49-F238E27FC236}">
                  <a16:creationId xmlns:a16="http://schemas.microsoft.com/office/drawing/2014/main" id="{6E1F0783-EAA6-4710-A0D0-E43F23CA1D51}"/>
                </a:ext>
              </a:extLst>
            </p:cNvPr>
            <p:cNvGrpSpPr/>
            <p:nvPr/>
          </p:nvGrpSpPr>
          <p:grpSpPr>
            <a:xfrm>
              <a:off x="7486649" y="2280141"/>
              <a:ext cx="1227216" cy="1324119"/>
              <a:chOff x="5307329" y="3727941"/>
              <a:chExt cx="1227216" cy="1324119"/>
            </a:xfrm>
          </p:grpSpPr>
          <p:graphicFrame>
            <p:nvGraphicFramePr>
              <p:cNvPr id="9" name="Chart 8">
                <a:extLst>
                  <a:ext uri="{FF2B5EF4-FFF2-40B4-BE49-F238E27FC236}">
                    <a16:creationId xmlns:a16="http://schemas.microsoft.com/office/drawing/2014/main" id="{4F90BC3F-67CF-479D-9B50-3A358CBA8238}"/>
                  </a:ext>
                </a:extLst>
              </p:cNvPr>
              <p:cNvGraphicFramePr/>
              <p:nvPr/>
            </p:nvGraphicFramePr>
            <p:xfrm>
              <a:off x="5307329" y="3727941"/>
              <a:ext cx="1227216" cy="1324119"/>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Box 2">
                <a:extLst>
                  <a:ext uri="{FF2B5EF4-FFF2-40B4-BE49-F238E27FC236}">
                    <a16:creationId xmlns:a16="http://schemas.microsoft.com/office/drawing/2014/main" id="{2A350AA7-37DA-4ADF-B7D9-6BDA594D55C0}"/>
                  </a:ext>
                </a:extLst>
              </p:cNvPr>
              <p:cNvSpPr txBox="1">
                <a:spLocks noChangeArrowheads="1"/>
              </p:cNvSpPr>
              <p:nvPr/>
            </p:nvSpPr>
            <p:spPr bwMode="auto">
              <a:xfrm>
                <a:off x="5778764" y="4171231"/>
                <a:ext cx="445168" cy="28032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Univers Condensed Light" panose="020B0306020202040204" pitchFamily="34" charset="0"/>
                    <a:ea typeface="Calibri" panose="020F0502020204030204" pitchFamily="34" charset="0"/>
                    <a:cs typeface="Times New Roman" panose="02020603050405020304" pitchFamily="18" charset="0"/>
                  </a:rPr>
                  <a:t>50%</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28435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2A9D5-99AC-41EA-B8A2-3FD2A030194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2325" y="26724"/>
            <a:ext cx="7570923" cy="6831276"/>
          </a:xfrm>
          <a:prstGeom prst="rect">
            <a:avLst/>
          </a:prstGeom>
        </p:spPr>
      </p:pic>
      <p:sp>
        <p:nvSpPr>
          <p:cNvPr id="20" name="TextBox 19">
            <a:extLst>
              <a:ext uri="{FF2B5EF4-FFF2-40B4-BE49-F238E27FC236}">
                <a16:creationId xmlns:a16="http://schemas.microsoft.com/office/drawing/2014/main" id="{740BF5E1-C03F-49CA-8EB3-16BAEAEC763A}"/>
              </a:ext>
            </a:extLst>
          </p:cNvPr>
          <p:cNvSpPr txBox="1"/>
          <p:nvPr/>
        </p:nvSpPr>
        <p:spPr>
          <a:xfrm>
            <a:off x="7058347" y="1111575"/>
            <a:ext cx="4835272" cy="6032421"/>
          </a:xfrm>
          <a:prstGeom prst="rect">
            <a:avLst/>
          </a:prstGeom>
          <a:noFill/>
        </p:spPr>
        <p:txBody>
          <a:bodyPr wrap="square">
            <a:spAutoFit/>
          </a:bodyPr>
          <a:lstStyle/>
          <a:p>
            <a:pPr marL="0" marR="0" lvl="0" indent="0" algn="l" defTabSz="914400" rtl="0" eaLnBrk="1" fontAlgn="auto" latinLnBrk="0" hangingPunct="1">
              <a:lnSpc>
                <a:spcPct val="90000"/>
              </a:lnSpc>
              <a:spcBef>
                <a:spcPct val="20000"/>
              </a:spcBef>
              <a:spcAft>
                <a:spcPts val="600"/>
              </a:spcAft>
              <a:buClr>
                <a:srgbClr val="ED7D31"/>
              </a:buClr>
              <a:buSzPct val="92000"/>
              <a:buFontTx/>
              <a:buNone/>
              <a:tabLst/>
              <a:defRPr/>
            </a:pPr>
            <a:r>
              <a:rPr kumimoji="0" lang="en-US" sz="2000" b="0" i="0" u="none" strike="noStrike" kern="1200" cap="none" spc="0" normalizeH="0" baseline="0" noProof="0">
                <a:ln>
                  <a:noFill/>
                </a:ln>
                <a:solidFill>
                  <a:srgbClr val="102B4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ct val="20000"/>
              </a:spcBef>
              <a:spcAft>
                <a:spcPts val="600"/>
              </a:spcAft>
              <a:buClr>
                <a:srgbClr val="ED7D31"/>
              </a:buClr>
              <a:buSzPct val="92000"/>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When a person is dependent on nicotine </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and stops using it, their body and brain must readjust to not having nicotine.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a:ln>
                  <a:noFill/>
                </a:ln>
                <a:solidFill>
                  <a:srgbClr val="102B40"/>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This can result in temporary symptoms of </a:t>
            </a: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nicotine withdrawal</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Nicotine withdrawal symptoms include </a:t>
            </a: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irritability, restlessness, feeling anxious or depressed, trouble sleeping, problems concentrating, and craving nicotine.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Youth may turn to vaping to try to deal with stress or anxiety, </a:t>
            </a: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creating a cycle of nicotine dependence</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But nicotine addiction can be </a:t>
            </a: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 source of stress</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b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Isosceles Triangle 3">
            <a:extLst>
              <a:ext uri="{FF2B5EF4-FFF2-40B4-BE49-F238E27FC236}">
                <a16:creationId xmlns:a16="http://schemas.microsoft.com/office/drawing/2014/main" id="{D930E00F-F18F-4801-AC0D-A6248BC46217}"/>
              </a:ext>
            </a:extLst>
          </p:cNvPr>
          <p:cNvSpPr/>
          <p:nvPr/>
        </p:nvSpPr>
        <p:spPr>
          <a:xfrm rot="10800000">
            <a:off x="6681035" y="1556924"/>
            <a:ext cx="340787" cy="320357"/>
          </a:xfrm>
          <a:prstGeom prst="triangle">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CF208BEF-1677-405A-9451-E80128044CD7}"/>
              </a:ext>
            </a:extLst>
          </p:cNvPr>
          <p:cNvSpPr/>
          <p:nvPr/>
        </p:nvSpPr>
        <p:spPr>
          <a:xfrm rot="10800000">
            <a:off x="6633085" y="3807428"/>
            <a:ext cx="340787" cy="320357"/>
          </a:xfrm>
          <a:prstGeom prst="triangle">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C6853A8A-63E0-45D8-AE45-D261114E0392}"/>
              </a:ext>
            </a:extLst>
          </p:cNvPr>
          <p:cNvSpPr/>
          <p:nvPr/>
        </p:nvSpPr>
        <p:spPr>
          <a:xfrm rot="10800000">
            <a:off x="6633085" y="5282794"/>
            <a:ext cx="340787" cy="320357"/>
          </a:xfrm>
          <a:prstGeom prst="triangle">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8E38CCC-D819-4EDE-9BD0-F98B6A33EC66}"/>
              </a:ext>
            </a:extLst>
          </p:cNvPr>
          <p:cNvSpPr/>
          <p:nvPr/>
        </p:nvSpPr>
        <p:spPr>
          <a:xfrm>
            <a:off x="-805373" y="-112009"/>
            <a:ext cx="12994324" cy="1194269"/>
          </a:xfrm>
          <a:prstGeom prst="rect">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83305C-FBB0-48CC-92F5-4EBD983E971B}"/>
              </a:ext>
            </a:extLst>
          </p:cNvPr>
          <p:cNvSpPr>
            <a:spLocks noGrp="1"/>
          </p:cNvSpPr>
          <p:nvPr>
            <p:ph type="title"/>
          </p:nvPr>
        </p:nvSpPr>
        <p:spPr>
          <a:xfrm>
            <a:off x="-802324" y="-9852"/>
            <a:ext cx="12991276" cy="1279540"/>
          </a:xfrm>
        </p:spPr>
        <p:txBody>
          <a:bodyPr>
            <a:normAutofit/>
          </a:bodyPr>
          <a:lstStyle/>
          <a:p>
            <a:pPr algn="ctr"/>
            <a:r>
              <a:rPr lang="en-US" sz="2800" b="1">
                <a:solidFill>
                  <a:schemeClr val="bg1"/>
                </a:solidFill>
                <a:latin typeface="Calibri" panose="020F0502020204030204" pitchFamily="34" charset="0"/>
                <a:cs typeface="Calibri" panose="020F0502020204030204" pitchFamily="34" charset="0"/>
              </a:rPr>
              <a:t>Nicotine Addiction Is a Source of Stress</a:t>
            </a:r>
            <a:endParaRPr lang="en-US" sz="2800" b="1">
              <a:solidFill>
                <a:schemeClr val="bg1"/>
              </a:solidFill>
              <a:latin typeface="+mn-lt"/>
            </a:endParaRPr>
          </a:p>
        </p:txBody>
      </p:sp>
      <p:sp>
        <p:nvSpPr>
          <p:cNvPr id="17" name="Isosceles Triangle 16">
            <a:extLst>
              <a:ext uri="{FF2B5EF4-FFF2-40B4-BE49-F238E27FC236}">
                <a16:creationId xmlns:a16="http://schemas.microsoft.com/office/drawing/2014/main" id="{F8273DF8-D7A0-4945-8902-8FFE1C0BF731}"/>
              </a:ext>
            </a:extLst>
          </p:cNvPr>
          <p:cNvSpPr/>
          <p:nvPr/>
        </p:nvSpPr>
        <p:spPr>
          <a:xfrm rot="10800000">
            <a:off x="6633085" y="2892460"/>
            <a:ext cx="340787" cy="320357"/>
          </a:xfrm>
          <a:prstGeom prst="triangle">
            <a:avLst>
              <a:gd name="adj" fmla="val 57667"/>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31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8C160-E2DC-47E9-8774-BF0624E17994}"/>
              </a:ext>
            </a:extLst>
          </p:cNvPr>
          <p:cNvSpPr>
            <a:spLocks noGrp="1"/>
          </p:cNvSpPr>
          <p:nvPr>
            <p:ph type="title"/>
          </p:nvPr>
        </p:nvSpPr>
        <p:spPr/>
        <p:txBody>
          <a:bodyPr>
            <a:normAutofit fontScale="90000"/>
          </a:bodyPr>
          <a:lstStyle/>
          <a:p>
            <a:r>
              <a:rPr lang="en-US" sz="5400" b="1" spc="50" dirty="0">
                <a:solidFill>
                  <a:srgbClr val="002060"/>
                </a:solidFill>
                <a:effectLst/>
                <a:latin typeface="Univers Condensed Light" panose="020B0306020202040204" pitchFamily="34" charset="0"/>
                <a:ea typeface="Times New Roman" panose="02020603050405020304" pitchFamily="18" charset="0"/>
              </a:rPr>
              <a:t>We can double</a:t>
            </a:r>
            <a:r>
              <a:rPr lang="en-US" b="1" spc="50" dirty="0">
                <a:solidFill>
                  <a:srgbClr val="002060"/>
                </a:solidFill>
                <a:latin typeface="Univers Condensed Light" panose="020B0306020202040204" pitchFamily="34" charset="0"/>
                <a:ea typeface="Times New Roman" panose="02020603050405020304" pitchFamily="18" charset="0"/>
              </a:rPr>
              <a:t> North Carolinians’ </a:t>
            </a:r>
            <a:r>
              <a:rPr lang="en-US" sz="5400" b="1" spc="50" dirty="0">
                <a:solidFill>
                  <a:srgbClr val="002060"/>
                </a:solidFill>
                <a:effectLst/>
                <a:latin typeface="Univers Condensed Light" panose="020B0306020202040204" pitchFamily="34" charset="0"/>
                <a:ea typeface="Times New Roman" panose="02020603050405020304" pitchFamily="18" charset="0"/>
              </a:rPr>
              <a:t>chances of quitting.</a:t>
            </a:r>
            <a:endParaRPr lang="en-US" dirty="0"/>
          </a:p>
        </p:txBody>
      </p:sp>
      <p:sp>
        <p:nvSpPr>
          <p:cNvPr id="4" name="Text Box 2">
            <a:extLst>
              <a:ext uri="{FF2B5EF4-FFF2-40B4-BE49-F238E27FC236}">
                <a16:creationId xmlns:a16="http://schemas.microsoft.com/office/drawing/2014/main" id="{21DF7FF8-8BCD-4023-A48F-56FC69B09412}"/>
              </a:ext>
            </a:extLst>
          </p:cNvPr>
          <p:cNvSpPr txBox="1">
            <a:spLocks noChangeArrowheads="1"/>
          </p:cNvSpPr>
          <p:nvPr/>
        </p:nvSpPr>
        <p:spPr bwMode="auto">
          <a:xfrm>
            <a:off x="762001" y="2157731"/>
            <a:ext cx="4889184" cy="351227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Providing a combination of FDA-approved medications and counseling in a </a:t>
            </a:r>
            <a:r>
              <a:rPr kumimoji="0" lang="en-US" sz="2800" b="1"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tobacco-free environment </a:t>
            </a:r>
            <a:r>
              <a:rPr kumimoji="0" lang="en-US" sz="2800" b="0" i="0" u="none" strike="noStrike" kern="1200" cap="none" spc="50" normalizeH="0" baseline="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doubles a person’s chances of quitting for good</a:t>
            </a:r>
            <a:r>
              <a:rPr kumimoji="0" lang="en-US" sz="2800" b="0" i="0" u="none" strike="noStrike" kern="1200" cap="none" spc="50" normalizeH="0" baseline="30000" noProof="0" dirty="0">
                <a:ln>
                  <a:noFill/>
                </a:ln>
                <a:solidFill>
                  <a:srgbClr val="002060"/>
                </a:solidFill>
                <a:effectLst/>
                <a:uLnTx/>
                <a:uFillTx/>
                <a:latin typeface="Univers Light" panose="020B0403020202020204" pitchFamily="34" charset="0"/>
                <a:ea typeface="Times New Roman" panose="02020603050405020304" pitchFamily="18" charset="0"/>
                <a:cs typeface="+mn-cs"/>
              </a:rPr>
              <a:t>2</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descr="Shape&#10;&#10;Description automatically generated with low confidence">
            <a:extLst>
              <a:ext uri="{FF2B5EF4-FFF2-40B4-BE49-F238E27FC236}">
                <a16:creationId xmlns:a16="http://schemas.microsoft.com/office/drawing/2014/main" id="{C0C3D642-115F-4473-8F0E-1C42CF0E7684}"/>
              </a:ext>
            </a:extLst>
          </p:cNvPr>
          <p:cNvPicPr>
            <a:picLocks noChangeAspect="1"/>
          </p:cNvPicPr>
          <p:nvPr/>
        </p:nvPicPr>
        <p:blipFill>
          <a:blip r:embed="rId3" cstate="print">
            <a:duotone>
              <a:schemeClr val="accent1">
                <a:shade val="45000"/>
                <a:satMod val="135000"/>
              </a:schemeClr>
              <a:prstClr val="white"/>
            </a:duotone>
            <a:alphaModFix amt="63000"/>
            <a:extLst>
              <a:ext uri="{BEBA8EAE-BF5A-486C-A8C5-ECC9F3942E4B}">
                <a14:imgProps xmlns:a14="http://schemas.microsoft.com/office/drawing/2010/main">
                  <a14:imgLayer r:embed="rId4">
                    <a14:imgEffect>
                      <a14:colorTemperature colorTemp="5755"/>
                    </a14:imgEffect>
                  </a14:imgLayer>
                </a14:imgProps>
              </a:ext>
              <a:ext uri="{28A0092B-C50C-407E-A947-70E740481C1C}">
                <a14:useLocalDpi xmlns:a14="http://schemas.microsoft.com/office/drawing/2010/main" val="0"/>
              </a:ext>
            </a:extLst>
          </a:blip>
          <a:stretch>
            <a:fillRect/>
          </a:stretch>
        </p:blipFill>
        <p:spPr>
          <a:xfrm>
            <a:off x="6991350" y="1804883"/>
            <a:ext cx="3143250" cy="3143250"/>
          </a:xfrm>
          <a:prstGeom prst="rect">
            <a:avLst/>
          </a:prstGeom>
        </p:spPr>
      </p:pic>
      <p:sp>
        <p:nvSpPr>
          <p:cNvPr id="6" name="Text Box 2">
            <a:extLst>
              <a:ext uri="{FF2B5EF4-FFF2-40B4-BE49-F238E27FC236}">
                <a16:creationId xmlns:a16="http://schemas.microsoft.com/office/drawing/2014/main" id="{135EDB20-6EDC-4809-ABDF-BC8CD5C10412}"/>
              </a:ext>
            </a:extLst>
          </p:cNvPr>
          <p:cNvSpPr txBox="1">
            <a:spLocks noChangeArrowheads="1"/>
          </p:cNvSpPr>
          <p:nvPr/>
        </p:nvSpPr>
        <p:spPr bwMode="auto">
          <a:xfrm>
            <a:off x="5774051" y="5394119"/>
            <a:ext cx="5919789" cy="125793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Univers Light" panose="020B0403020202020204" pitchFamily="34" charset="0"/>
                <a:ea typeface="Calibri" panose="020F0502020204030204" pitchFamily="34" charset="0"/>
                <a:cs typeface="Times New Roman" panose="02020603050405020304" pitchFamily="18" charset="0"/>
              </a:rPr>
              <a:t>You don't have to do this alone!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15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47A7FF"/>
                </a:solidFill>
                <a:effectLst/>
                <a:uLnTx/>
                <a:uFillTx/>
                <a:latin typeface="Univers Light" panose="020B0403020202020204" pitchFamily="34" charset="0"/>
                <a:ea typeface="Calibri" panose="020F0502020204030204" pitchFamily="34" charset="0"/>
                <a:cs typeface="Times New Roman" panose="02020603050405020304" pitchFamily="18" charset="0"/>
                <a:hlinkClick r:id="rId5"/>
              </a:rPr>
              <a:t>Tobacco prevention staff</a:t>
            </a:r>
            <a:r>
              <a:rPr kumimoji="0" lang="en-US" sz="2000" b="0" i="0" u="none" strike="noStrike" kern="1200" cap="none" spc="0" normalizeH="0" baseline="0" noProof="0" dirty="0">
                <a:ln>
                  <a:noFill/>
                </a:ln>
                <a:solidFill>
                  <a:srgbClr val="002060"/>
                </a:solidFill>
                <a:effectLst/>
                <a:uLnTx/>
                <a:uFillTx/>
                <a:latin typeface="Univers Light" panose="020B0403020202020204" pitchFamily="34" charset="0"/>
                <a:ea typeface="Calibri" panose="020F0502020204030204" pitchFamily="34" charset="0"/>
                <a:cs typeface="Times New Roman" panose="02020603050405020304" pitchFamily="18" charset="0"/>
              </a:rPr>
              <a:t> are here to help!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Univers Light" panose="020B0403020202020204" pitchFamily="34" charset="0"/>
                <a:ea typeface="Calibri" panose="020F0502020204030204" pitchFamily="34" charset="0"/>
                <a:cs typeface="Times New Roman" panose="02020603050405020304" pitchFamily="18" charset="0"/>
              </a:rPr>
              <a:t>Read more at </a:t>
            </a:r>
            <a:r>
              <a:rPr kumimoji="0" lang="en-US" sz="2000" b="0" i="0" u="sng" strike="noStrike" kern="1200" cap="none" spc="0" normalizeH="0" baseline="0" noProof="0" dirty="0">
                <a:ln>
                  <a:noFill/>
                </a:ln>
                <a:solidFill>
                  <a:srgbClr val="47A7FF"/>
                </a:solidFill>
                <a:effectLst/>
                <a:uLnTx/>
                <a:uFillTx/>
                <a:latin typeface="Univers Light" panose="020B0403020202020204" pitchFamily="34" charset="0"/>
                <a:ea typeface="Calibri" panose="020F0502020204030204" pitchFamily="34" charset="0"/>
                <a:cs typeface="Times New Roman" panose="02020603050405020304" pitchFamily="18" charset="0"/>
                <a:hlinkClick r:id="rId6"/>
              </a:rPr>
              <a:t>breatheeasync.org</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Text&#10;&#10;Description automatically generated">
            <a:extLst>
              <a:ext uri="{FF2B5EF4-FFF2-40B4-BE49-F238E27FC236}">
                <a16:creationId xmlns:a16="http://schemas.microsoft.com/office/drawing/2014/main" id="{2754A8C0-269A-427A-9B9F-4175CD4334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7508" y="5370746"/>
            <a:ext cx="3498052" cy="1271679"/>
          </a:xfrm>
          <a:prstGeom prst="rect">
            <a:avLst/>
          </a:prstGeom>
        </p:spPr>
      </p:pic>
    </p:spTree>
    <p:extLst>
      <p:ext uri="{BB962C8B-B14F-4D97-AF65-F5344CB8AC3E}">
        <p14:creationId xmlns:p14="http://schemas.microsoft.com/office/powerpoint/2010/main" val="326506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3DB6-9CAC-05AC-732B-A30AA6980A94}"/>
              </a:ext>
            </a:extLst>
          </p:cNvPr>
          <p:cNvSpPr>
            <a:spLocks noGrp="1"/>
          </p:cNvSpPr>
          <p:nvPr>
            <p:ph type="ctrTitle"/>
          </p:nvPr>
        </p:nvSpPr>
        <p:spPr/>
        <p:txBody>
          <a:bodyPr/>
          <a:lstStyle/>
          <a:p>
            <a:r>
              <a:rPr lang="en-US" dirty="0"/>
              <a:t>Level Setting</a:t>
            </a:r>
          </a:p>
        </p:txBody>
      </p:sp>
      <p:sp>
        <p:nvSpPr>
          <p:cNvPr id="3" name="Subtitle 2">
            <a:extLst>
              <a:ext uri="{FF2B5EF4-FFF2-40B4-BE49-F238E27FC236}">
                <a16:creationId xmlns:a16="http://schemas.microsoft.com/office/drawing/2014/main" id="{1DC8481E-C2E5-FE73-8EE8-EA84115C7524}"/>
              </a:ext>
            </a:extLst>
          </p:cNvPr>
          <p:cNvSpPr>
            <a:spLocks noGrp="1"/>
          </p:cNvSpPr>
          <p:nvPr>
            <p:ph type="subTitle" idx="1"/>
          </p:nvPr>
        </p:nvSpPr>
        <p:spPr>
          <a:xfrm>
            <a:off x="245660" y="4206876"/>
            <a:ext cx="9650053" cy="1645920"/>
          </a:xfrm>
        </p:spPr>
        <p:txBody>
          <a:bodyPr/>
          <a:lstStyle/>
          <a:p>
            <a:pPr marL="514350" marR="0">
              <a:lnSpc>
                <a:spcPct val="107000"/>
              </a:lnSpc>
              <a:spcBef>
                <a:spcPts val="0"/>
              </a:spcBef>
              <a:spcAft>
                <a:spcPts val="800"/>
              </a:spcAft>
            </a:pPr>
            <a:r>
              <a:rPr lang="en-US" sz="3200" i="1" kern="100" dirty="0">
                <a:effectLst/>
                <a:latin typeface="Calibri" panose="020F0502020204030204" pitchFamily="34" charset="0"/>
                <a:ea typeface="Calibri" panose="020F0502020204030204" pitchFamily="34" charset="0"/>
                <a:cs typeface="Times New Roman" panose="02020603050405020304" pitchFamily="18" charset="0"/>
              </a:rPr>
              <a:t>What is the Medicaid Policy? </a:t>
            </a:r>
          </a:p>
          <a:p>
            <a:pPr marL="514350" marR="0">
              <a:lnSpc>
                <a:spcPct val="107000"/>
              </a:lnSpc>
              <a:spcBef>
                <a:spcPts val="0"/>
              </a:spcBef>
              <a:spcAft>
                <a:spcPts val="800"/>
              </a:spcAft>
            </a:pPr>
            <a:r>
              <a:rPr lang="en-US" sz="3200" i="1" kern="100" dirty="0">
                <a:effectLst/>
                <a:latin typeface="Calibri" panose="020F0502020204030204" pitchFamily="34" charset="0"/>
                <a:ea typeface="Calibri" panose="020F0502020204030204" pitchFamily="34" charset="0"/>
                <a:cs typeface="Times New Roman" panose="02020603050405020304" pitchFamily="18" charset="0"/>
              </a:rPr>
              <a:t>To Whom does it Apply/Not Apply?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2025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3D7F-5A72-4570-BF89-520771002514}"/>
              </a:ext>
            </a:extLst>
          </p:cNvPr>
          <p:cNvSpPr>
            <a:spLocks noGrp="1"/>
          </p:cNvSpPr>
          <p:nvPr>
            <p:ph type="title"/>
          </p:nvPr>
        </p:nvSpPr>
        <p:spPr/>
        <p:txBody>
          <a:bodyPr anchor="ctr">
            <a:normAutofit/>
          </a:bodyPr>
          <a:lstStyle/>
          <a:p>
            <a:r>
              <a:rPr lang="en-US" sz="4400" dirty="0"/>
              <a:t>North Carolina Tobacco-Free Policy Requirement</a:t>
            </a:r>
          </a:p>
        </p:txBody>
      </p:sp>
      <p:sp>
        <p:nvSpPr>
          <p:cNvPr id="3" name="Content Placeholder 2">
            <a:extLst>
              <a:ext uri="{FF2B5EF4-FFF2-40B4-BE49-F238E27FC236}">
                <a16:creationId xmlns:a16="http://schemas.microsoft.com/office/drawing/2014/main" id="{60EC53CB-E22F-420B-BCE1-09B803ACF4B4}"/>
              </a:ext>
            </a:extLst>
          </p:cNvPr>
          <p:cNvSpPr>
            <a:spLocks noGrp="1"/>
          </p:cNvSpPr>
          <p:nvPr>
            <p:ph idx="1"/>
          </p:nvPr>
        </p:nvSpPr>
        <p:spPr>
          <a:xfrm>
            <a:off x="838200" y="2291787"/>
            <a:ext cx="10317480" cy="4282634"/>
          </a:xfrm>
        </p:spPr>
        <p:txBody>
          <a:bodyPr anchor="ctr">
            <a:normAutofit/>
          </a:bodyPr>
          <a:lstStyle/>
          <a:p>
            <a:pPr marL="0" marR="0" lvl="2" indent="0" algn="l" defTabSz="914400" rtl="0" eaLnBrk="1" fontAlgn="auto" latinLnBrk="0" hangingPunct="1">
              <a:lnSpc>
                <a:spcPct val="85000"/>
              </a:lnSpc>
              <a:spcBef>
                <a:spcPts val="600"/>
              </a:spcBef>
              <a:spcAft>
                <a:spcPts val="0"/>
              </a:spcAft>
              <a:buClrTx/>
              <a:buSzTx/>
              <a:buFont typeface="Arial" pitchFamily="34" charset="0"/>
              <a:buNone/>
              <a:tabLst/>
              <a:defRPr/>
            </a:pPr>
            <a:r>
              <a:rPr lang="en-US" sz="1800" b="0" i="0" dirty="0">
                <a:solidFill>
                  <a:srgbClr val="000000"/>
                </a:solidFill>
                <a:effectLst/>
                <a:highlight>
                  <a:srgbClr val="FFFFFF"/>
                </a:highlight>
                <a:latin typeface="Calibri" panose="020F0502020204030204" pitchFamily="34" charset="0"/>
              </a:rPr>
              <a:t>Goes into effect July 1, 2024.  </a:t>
            </a:r>
          </a:p>
          <a:p>
            <a:pPr marL="0" marR="0" lvl="2" indent="0" algn="l" defTabSz="914400" rtl="0" eaLnBrk="1" fontAlgn="auto" latinLnBrk="0" hangingPunct="1">
              <a:lnSpc>
                <a:spcPct val="85000"/>
              </a:lnSpc>
              <a:spcBef>
                <a:spcPts val="600"/>
              </a:spcBef>
              <a:spcAft>
                <a:spcPts val="0"/>
              </a:spcAft>
              <a:buClrTx/>
              <a:buSzTx/>
              <a:buFont typeface="Arial" pitchFamily="34" charset="0"/>
              <a:buNone/>
              <a:tabLst/>
              <a:defRPr/>
            </a:pPr>
            <a:endParaRPr lang="en-US" sz="1800" i="0" dirty="0">
              <a:solidFill>
                <a:srgbClr val="000000"/>
              </a:solidFill>
              <a:highlight>
                <a:srgbClr val="FFFFFF"/>
              </a:highlight>
              <a:latin typeface="Calibri" panose="020F0502020204030204" pitchFamily="34" charset="0"/>
            </a:endParaRPr>
          </a:p>
          <a:p>
            <a:pPr marL="0" marR="0" lvl="2" indent="0" algn="l" defTabSz="914400" rtl="0" eaLnBrk="1" fontAlgn="auto" latinLnBrk="0" hangingPunct="1">
              <a:lnSpc>
                <a:spcPct val="85000"/>
              </a:lnSpc>
              <a:spcBef>
                <a:spcPts val="600"/>
              </a:spcBef>
              <a:spcAft>
                <a:spcPts val="0"/>
              </a:spcAft>
              <a:buClrTx/>
              <a:buSzTx/>
              <a:buFont typeface="Arial" pitchFamily="34" charset="0"/>
              <a:buNone/>
              <a:tabLst/>
              <a:defRPr/>
            </a:pPr>
            <a:r>
              <a:rPr lang="en-US" sz="1800" b="0" i="0" dirty="0">
                <a:solidFill>
                  <a:srgbClr val="000000"/>
                </a:solidFill>
                <a:effectLst/>
                <a:highlight>
                  <a:srgbClr val="FFFFFF"/>
                </a:highlight>
                <a:latin typeface="Calibri" panose="020F0502020204030204" pitchFamily="34" charset="0"/>
              </a:rPr>
              <a:t>Requirements are outlined in the most recent </a:t>
            </a:r>
            <a:r>
              <a:rPr lang="en-US" sz="1800" b="0" i="0" u="sng" strike="noStrike" dirty="0">
                <a:solidFill>
                  <a:srgbClr val="467886"/>
                </a:solidFill>
                <a:effectLst/>
                <a:highlight>
                  <a:srgbClr val="FFFFFF"/>
                </a:highlight>
                <a:latin typeface="Calibri" panose="020F0502020204030204" pitchFamily="34" charset="0"/>
                <a:hlinkClick r:id="rId3"/>
              </a:rPr>
              <a:t>Medicaid Bulletin</a:t>
            </a:r>
            <a:r>
              <a:rPr lang="en-US" sz="1800" b="0" i="0" dirty="0">
                <a:solidFill>
                  <a:srgbClr val="000000"/>
                </a:solidFill>
                <a:effectLst/>
                <a:highlight>
                  <a:srgbClr val="FFFFFF"/>
                </a:highlight>
                <a:latin typeface="Calibri" panose="020F0502020204030204" pitchFamily="34" charset="0"/>
              </a:rPr>
              <a:t> from March 21, 2024. This is the appropriate resource for policy implementation guidance and supersedes previous bulletins on the topic. </a:t>
            </a:r>
          </a:p>
          <a:p>
            <a:pPr marL="0" marR="0" lvl="2" indent="0" algn="l" defTabSz="914400" rtl="0" eaLnBrk="1" fontAlgn="auto" latinLnBrk="0" hangingPunct="1">
              <a:lnSpc>
                <a:spcPct val="85000"/>
              </a:lnSpc>
              <a:spcBef>
                <a:spcPts val="600"/>
              </a:spcBef>
              <a:spcAft>
                <a:spcPts val="0"/>
              </a:spcAft>
              <a:buClrTx/>
              <a:buSzTx/>
              <a:buFont typeface="Arial" pitchFamily="34" charset="0"/>
              <a:buNone/>
              <a:tabLst/>
              <a:defRPr/>
            </a:pPr>
            <a:endParaRPr lang="en-US" sz="1800" i="0" dirty="0">
              <a:solidFill>
                <a:srgbClr val="000000"/>
              </a:solidFill>
              <a:highlight>
                <a:srgbClr val="FFFFFF"/>
              </a:highlight>
              <a:latin typeface="Calibri" panose="020F0502020204030204" pitchFamily="34" charset="0"/>
            </a:endParaRPr>
          </a:p>
          <a:p>
            <a:pPr marL="0" marR="0" lvl="2" indent="0" algn="l" defTabSz="914400" rtl="0" eaLnBrk="1" fontAlgn="auto" latinLnBrk="0" hangingPunct="1">
              <a:lnSpc>
                <a:spcPct val="85000"/>
              </a:lnSpc>
              <a:spcBef>
                <a:spcPts val="600"/>
              </a:spcBef>
              <a:spcAft>
                <a:spcPts val="0"/>
              </a:spcAft>
              <a:buClrTx/>
              <a:buSzTx/>
              <a:buFont typeface="Arial" pitchFamily="34" charset="0"/>
              <a:buNone/>
              <a:tabLst/>
              <a:defRPr/>
            </a:pPr>
            <a:endParaRPr lang="en-US" sz="1800" b="0" i="0" dirty="0">
              <a:solidFill>
                <a:srgbClr val="000000"/>
              </a:solidFill>
              <a:effectLst/>
              <a:highlight>
                <a:srgbClr val="FFFFFF"/>
              </a:highlight>
              <a:latin typeface="Calibri" panose="020F0502020204030204" pitchFamily="34" charset="0"/>
            </a:endParaRPr>
          </a:p>
          <a:p>
            <a:pPr marL="0" marR="0" lvl="2" indent="0" algn="l" defTabSz="914400" rtl="0" eaLnBrk="1" fontAlgn="auto" latinLnBrk="0" hangingPunct="1">
              <a:lnSpc>
                <a:spcPct val="85000"/>
              </a:lnSpc>
              <a:spcBef>
                <a:spcPts val="600"/>
              </a:spcBef>
              <a:spcAft>
                <a:spcPts val="0"/>
              </a:spcAft>
              <a:buClrTx/>
              <a:buSzTx/>
              <a:buFont typeface="Arial" pitchFamily="34" charset="0"/>
              <a:buNone/>
              <a:tabLst/>
              <a:defRPr/>
            </a:pPr>
            <a:r>
              <a:rPr lang="en-US" sz="1800" i="0" dirty="0">
                <a:solidFill>
                  <a:srgbClr val="000000"/>
                </a:solidFill>
                <a:highlight>
                  <a:srgbClr val="FFFFFF"/>
                </a:highlight>
                <a:latin typeface="Calibri" panose="020F0502020204030204" pitchFamily="34" charset="0"/>
              </a:rPr>
              <a:t>Please make the connections and share this bulletin with your counterparts in your Local Social Services.  </a:t>
            </a:r>
            <a:endParaRPr lang="en-US" sz="1800" b="0" i="0" dirty="0">
              <a:solidFill>
                <a:srgbClr val="000000"/>
              </a:solidFill>
              <a:effectLst/>
              <a:highlight>
                <a:srgbClr val="FFFFFF"/>
              </a:highlight>
              <a:latin typeface="Calibri" panose="020F0502020204030204" pitchFamily="34" charset="0"/>
            </a:endParaRPr>
          </a:p>
          <a:p>
            <a:pPr marL="0" marR="0" lvl="2" indent="0" algn="l" defTabSz="914400" rtl="0" eaLnBrk="1" fontAlgn="auto" latinLnBrk="0" hangingPunct="1">
              <a:lnSpc>
                <a:spcPct val="85000"/>
              </a:lnSpc>
              <a:spcBef>
                <a:spcPts val="600"/>
              </a:spcBef>
              <a:spcAft>
                <a:spcPts val="0"/>
              </a:spcAft>
              <a:buClrTx/>
              <a:buSzTx/>
              <a:buFont typeface="Arial" pitchFamily="34" charset="0"/>
              <a:buNone/>
              <a:tabLst/>
              <a:defRPr/>
            </a:pPr>
            <a:endParaRPr kumimoji="0" lang="en-US" sz="1800" i="0" u="none" strike="noStrike" kern="1200" cap="none" spc="0" normalizeH="0" baseline="0" noProof="0" dirty="0">
              <a:ln>
                <a:noFill/>
              </a:ln>
              <a:solidFill>
                <a:srgbClr val="000000"/>
              </a:solidFill>
              <a:highlight>
                <a:srgbClr val="FFFFFF"/>
              </a:highlight>
              <a:uLnTx/>
              <a:uFillTx/>
              <a:latin typeface="Calibri" panose="020F0502020204030204" pitchFamily="34" charset="0"/>
              <a:ea typeface="Times New Roman" panose="02020603050405020304" pitchFamily="18" charset="0"/>
              <a:cs typeface="+mn-cs"/>
            </a:endParaRPr>
          </a:p>
          <a:p>
            <a:pPr marL="0" marR="0" lvl="2" indent="0" algn="l" defTabSz="914400" rtl="0" eaLnBrk="1" fontAlgn="auto" latinLnBrk="0" hangingPunct="1">
              <a:lnSpc>
                <a:spcPct val="85000"/>
              </a:lnSpc>
              <a:spcBef>
                <a:spcPts val="6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413025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44D8DE2-7B8B-06AC-FA73-C8C184994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52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8668978" y="187281"/>
            <a:ext cx="1569286" cy="692414"/>
            <a:chOff x="877335" y="5266644"/>
            <a:chExt cx="2732513" cy="236925"/>
          </a:xfrm>
        </p:grpSpPr>
        <p:sp>
          <p:nvSpPr>
            <p:cNvPr id="73" name="Rectangle 72"/>
            <p:cNvSpPr/>
            <p:nvPr/>
          </p:nvSpPr>
          <p:spPr>
            <a:xfrm flipH="1">
              <a:off x="877335" y="5429850"/>
              <a:ext cx="2435873" cy="73719"/>
            </a:xfrm>
            <a:prstGeom prst="rect">
              <a:avLst/>
            </a:prstGeom>
          </p:spPr>
          <p:txBody>
            <a:bodyPr wrap="square">
              <a:spAutoFit/>
            </a:bodyPr>
            <a:lstStyle/>
            <a:p>
              <a:endParaRPr lang="en-US" sz="800" dirty="0">
                <a:latin typeface="Arial" panose="020B0604020202020204" pitchFamily="34" charset="0"/>
                <a:cs typeface="Arial" panose="020B0604020202020204" pitchFamily="34" charset="0"/>
              </a:endParaRPr>
            </a:p>
          </p:txBody>
        </p:sp>
        <p:sp>
          <p:nvSpPr>
            <p:cNvPr id="72" name="Rectangle 71"/>
            <p:cNvSpPr/>
            <p:nvPr/>
          </p:nvSpPr>
          <p:spPr>
            <a:xfrm>
              <a:off x="893339" y="5266644"/>
              <a:ext cx="2716509" cy="179031"/>
            </a:xfrm>
            <a:prstGeom prst="rect">
              <a:avLst/>
            </a:prstGeom>
            <a:solidFill>
              <a:srgbClr val="FF0000"/>
            </a:solidFill>
          </p:spPr>
          <p:txBody>
            <a:bodyPr wrap="square">
              <a:spAutoFit/>
            </a:bodyPr>
            <a:lstStyle/>
            <a:p>
              <a:r>
                <a:rPr lang="en-US" sz="1400" b="1" spc="-80" dirty="0">
                  <a:solidFill>
                    <a:schemeClr val="bg1"/>
                  </a:solidFill>
                  <a:latin typeface="Arial" panose="020B0604020202020204" pitchFamily="34" charset="0"/>
                  <a:cs typeface="Arial" panose="020B0604020202020204" pitchFamily="34" charset="0"/>
                </a:rPr>
                <a:t>Prepare the Environment</a:t>
              </a:r>
              <a:endParaRPr lang="en-US" sz="1400" spc="-80" dirty="0">
                <a:solidFill>
                  <a:schemeClr val="bg1"/>
                </a:solidFill>
                <a:latin typeface="Arial" panose="020B0604020202020204" pitchFamily="34" charset="0"/>
                <a:cs typeface="Arial" panose="020B0604020202020204" pitchFamily="34" charset="0"/>
              </a:endParaRPr>
            </a:p>
          </p:txBody>
        </p:sp>
      </p:grpSp>
      <p:sp>
        <p:nvSpPr>
          <p:cNvPr id="79" name="Rectangle 78"/>
          <p:cNvSpPr/>
          <p:nvPr/>
        </p:nvSpPr>
        <p:spPr>
          <a:xfrm flipH="1">
            <a:off x="6342248" y="138066"/>
            <a:ext cx="1745304" cy="307777"/>
          </a:xfrm>
          <a:prstGeom prst="rect">
            <a:avLst/>
          </a:prstGeom>
          <a:solidFill>
            <a:srgbClr val="087979"/>
          </a:solidFill>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Communications</a:t>
            </a:r>
          </a:p>
        </p:txBody>
      </p:sp>
      <p:sp>
        <p:nvSpPr>
          <p:cNvPr id="40" name="Rectangle 39">
            <a:extLst>
              <a:ext uri="{FF2B5EF4-FFF2-40B4-BE49-F238E27FC236}">
                <a16:creationId xmlns:a16="http://schemas.microsoft.com/office/drawing/2014/main" id="{0CF3EDA4-77E6-4EB7-8301-4521922E2253}"/>
              </a:ext>
            </a:extLst>
          </p:cNvPr>
          <p:cNvSpPr/>
          <p:nvPr/>
        </p:nvSpPr>
        <p:spPr>
          <a:xfrm>
            <a:off x="6862755" y="5662006"/>
            <a:ext cx="3596063" cy="830997"/>
          </a:xfrm>
          <a:prstGeom prst="rect">
            <a:avLst/>
          </a:prstGeom>
          <a:noFill/>
        </p:spPr>
        <p:txBody>
          <a:bodyPr wrap="square">
            <a:spAutoFit/>
          </a:bodyPr>
          <a:lstStyle/>
          <a:p>
            <a:pPr algn="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Tobacco-Free </a:t>
            </a:r>
          </a:p>
          <a:p>
            <a:pPr algn="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 Road Map</a:t>
            </a:r>
          </a:p>
        </p:txBody>
      </p:sp>
      <p:sp>
        <p:nvSpPr>
          <p:cNvPr id="85" name="Rectangle 84"/>
          <p:cNvSpPr/>
          <p:nvPr/>
        </p:nvSpPr>
        <p:spPr>
          <a:xfrm flipH="1">
            <a:off x="2769392" y="485638"/>
            <a:ext cx="1380991" cy="307777"/>
          </a:xfrm>
          <a:custGeom>
            <a:avLst/>
            <a:gdLst>
              <a:gd name="connsiteX0" fmla="*/ 0 w 1465571"/>
              <a:gd name="connsiteY0" fmla="*/ 0 h 407804"/>
              <a:gd name="connsiteX1" fmla="*/ 1465571 w 1465571"/>
              <a:gd name="connsiteY1" fmla="*/ 0 h 407804"/>
              <a:gd name="connsiteX2" fmla="*/ 1465571 w 1465571"/>
              <a:gd name="connsiteY2" fmla="*/ 407804 h 407804"/>
              <a:gd name="connsiteX3" fmla="*/ 0 w 1465571"/>
              <a:gd name="connsiteY3" fmla="*/ 407804 h 407804"/>
              <a:gd name="connsiteX4" fmla="*/ 0 w 1465571"/>
              <a:gd name="connsiteY4" fmla="*/ 0 h 407804"/>
              <a:gd name="connsiteX0" fmla="*/ 0 w 1465571"/>
              <a:gd name="connsiteY0" fmla="*/ 0 h 426854"/>
              <a:gd name="connsiteX1" fmla="*/ 1465571 w 1465571"/>
              <a:gd name="connsiteY1" fmla="*/ 0 h 426854"/>
              <a:gd name="connsiteX2" fmla="*/ 1465571 w 1465571"/>
              <a:gd name="connsiteY2" fmla="*/ 407804 h 426854"/>
              <a:gd name="connsiteX3" fmla="*/ 82550 w 1465571"/>
              <a:gd name="connsiteY3" fmla="*/ 426854 h 426854"/>
              <a:gd name="connsiteX4" fmla="*/ 0 w 1465571"/>
              <a:gd name="connsiteY4" fmla="*/ 0 h 426854"/>
              <a:gd name="connsiteX0" fmla="*/ 0 w 1529071"/>
              <a:gd name="connsiteY0" fmla="*/ 44450 h 426854"/>
              <a:gd name="connsiteX1" fmla="*/ 1529071 w 1529071"/>
              <a:gd name="connsiteY1" fmla="*/ 0 h 426854"/>
              <a:gd name="connsiteX2" fmla="*/ 1529071 w 1529071"/>
              <a:gd name="connsiteY2" fmla="*/ 407804 h 426854"/>
              <a:gd name="connsiteX3" fmla="*/ 146050 w 1529071"/>
              <a:gd name="connsiteY3" fmla="*/ 426854 h 426854"/>
              <a:gd name="connsiteX4" fmla="*/ 0 w 1529071"/>
              <a:gd name="connsiteY4" fmla="*/ 44450 h 426854"/>
              <a:gd name="connsiteX0" fmla="*/ 0 w 1529071"/>
              <a:gd name="connsiteY0" fmla="*/ 6350 h 426854"/>
              <a:gd name="connsiteX1" fmla="*/ 1529071 w 1529071"/>
              <a:gd name="connsiteY1" fmla="*/ 0 h 426854"/>
              <a:gd name="connsiteX2" fmla="*/ 1529071 w 1529071"/>
              <a:gd name="connsiteY2" fmla="*/ 407804 h 426854"/>
              <a:gd name="connsiteX3" fmla="*/ 146050 w 1529071"/>
              <a:gd name="connsiteY3" fmla="*/ 426854 h 426854"/>
              <a:gd name="connsiteX4" fmla="*/ 0 w 1529071"/>
              <a:gd name="connsiteY4" fmla="*/ 6350 h 42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071" h="426854">
                <a:moveTo>
                  <a:pt x="0" y="6350"/>
                </a:moveTo>
                <a:lnTo>
                  <a:pt x="1529071" y="0"/>
                </a:lnTo>
                <a:lnTo>
                  <a:pt x="1529071" y="407804"/>
                </a:lnTo>
                <a:lnTo>
                  <a:pt x="146050" y="426854"/>
                </a:lnTo>
                <a:lnTo>
                  <a:pt x="0" y="6350"/>
                </a:lnTo>
                <a:close/>
              </a:path>
            </a:pathLst>
          </a:custGeom>
          <a:solidFill>
            <a:srgbClr val="00B050"/>
          </a:solidFill>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Quitline NC</a:t>
            </a:r>
            <a:endParaRPr lang="en-US" sz="1400" dirty="0">
              <a:solidFill>
                <a:schemeClr val="bg1"/>
              </a:solidFill>
              <a:latin typeface="Arial" panose="020B0604020202020204" pitchFamily="34" charset="0"/>
              <a:cs typeface="Arial" panose="020B0604020202020204" pitchFamily="34" charset="0"/>
            </a:endParaRPr>
          </a:p>
        </p:txBody>
      </p:sp>
      <p:grpSp>
        <p:nvGrpSpPr>
          <p:cNvPr id="46" name="Group 45"/>
          <p:cNvGrpSpPr/>
          <p:nvPr/>
        </p:nvGrpSpPr>
        <p:grpSpPr>
          <a:xfrm>
            <a:off x="1530537" y="144580"/>
            <a:ext cx="9189811" cy="6637350"/>
            <a:chOff x="2383" y="208937"/>
            <a:chExt cx="9189811" cy="6637350"/>
          </a:xfrm>
        </p:grpSpPr>
        <p:grpSp>
          <p:nvGrpSpPr>
            <p:cNvPr id="45" name="Group 44"/>
            <p:cNvGrpSpPr/>
            <p:nvPr/>
          </p:nvGrpSpPr>
          <p:grpSpPr>
            <a:xfrm>
              <a:off x="2383" y="936095"/>
              <a:ext cx="9189811" cy="5910192"/>
              <a:chOff x="2383" y="936095"/>
              <a:chExt cx="9189811" cy="5910192"/>
            </a:xfrm>
          </p:grpSpPr>
          <p:grpSp>
            <p:nvGrpSpPr>
              <p:cNvPr id="32" name="Group 31"/>
              <p:cNvGrpSpPr/>
              <p:nvPr/>
            </p:nvGrpSpPr>
            <p:grpSpPr>
              <a:xfrm>
                <a:off x="2383" y="936095"/>
                <a:ext cx="9189811" cy="5910192"/>
                <a:chOff x="0" y="514891"/>
                <a:chExt cx="9189811" cy="6221255"/>
              </a:xfrm>
            </p:grpSpPr>
            <p:sp>
              <p:nvSpPr>
                <p:cNvPr id="3" name="Freeform 2"/>
                <p:cNvSpPr/>
                <p:nvPr/>
              </p:nvSpPr>
              <p:spPr>
                <a:xfrm>
                  <a:off x="0" y="536153"/>
                  <a:ext cx="9144000" cy="6199993"/>
                </a:xfrm>
                <a:custGeom>
                  <a:avLst/>
                  <a:gdLst>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467916"/>
                    <a:gd name="connsiteX1" fmla="*/ 5777230 w 5777230"/>
                    <a:gd name="connsiteY1" fmla="*/ 63847 h 4467916"/>
                    <a:gd name="connsiteX2" fmla="*/ 5541641 w 5777230"/>
                    <a:gd name="connsiteY2" fmla="*/ 73003 h 4467916"/>
                    <a:gd name="connsiteX3" fmla="*/ 2172652 w 5777230"/>
                    <a:gd name="connsiteY3" fmla="*/ 371477 h 4467916"/>
                    <a:gd name="connsiteX4" fmla="*/ 3657600 w 5777230"/>
                    <a:gd name="connsiteY4" fmla="*/ 674849 h 4467916"/>
                    <a:gd name="connsiteX5" fmla="*/ 1859280 w 5777230"/>
                    <a:gd name="connsiteY5" fmla="*/ 1253969 h 4467916"/>
                    <a:gd name="connsiteX6" fmla="*/ 5306853 w 5777230"/>
                    <a:gd name="connsiteY6" fmla="*/ 2367441 h 4467916"/>
                    <a:gd name="connsiteX7" fmla="*/ 0 w 5777230"/>
                    <a:gd name="connsiteY7" fmla="*/ 4467916 h 4467916"/>
                    <a:gd name="connsiteX8" fmla="*/ 0 w 5777230"/>
                    <a:gd name="connsiteY8" fmla="*/ 3204689 h 4467916"/>
                    <a:gd name="connsiteX9" fmla="*/ 3639978 w 5777230"/>
                    <a:gd name="connsiteY9" fmla="*/ 2276478 h 4467916"/>
                    <a:gd name="connsiteX10" fmla="*/ 571023 w 5777230"/>
                    <a:gd name="connsiteY10" fmla="*/ 1435420 h 4467916"/>
                    <a:gd name="connsiteX11" fmla="*/ 2667000 w 5777230"/>
                    <a:gd name="connsiteY11" fmla="*/ 659609 h 4467916"/>
                    <a:gd name="connsiteX12" fmla="*/ 1336357 w 5777230"/>
                    <a:gd name="connsiteY12" fmla="*/ 450535 h 4467916"/>
                    <a:gd name="connsiteX13" fmla="*/ 2084705 w 5777230"/>
                    <a:gd name="connsiteY13" fmla="*/ 188439 h 4467916"/>
                    <a:gd name="connsiteX14" fmla="*/ 5761942 w 5777230"/>
                    <a:gd name="connsiteY14" fmla="*/ 468 h 4467916"/>
                    <a:gd name="connsiteX15" fmla="*/ 5777230 w 5777230"/>
                    <a:gd name="connsiteY15" fmla="*/ 0 h 4467916"/>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073"/>
                    <a:gd name="connsiteX1" fmla="*/ 5777230 w 5777230"/>
                    <a:gd name="connsiteY1" fmla="*/ 63847 h 4519073"/>
                    <a:gd name="connsiteX2" fmla="*/ 5541641 w 5777230"/>
                    <a:gd name="connsiteY2" fmla="*/ 73003 h 4519073"/>
                    <a:gd name="connsiteX3" fmla="*/ 2172652 w 5777230"/>
                    <a:gd name="connsiteY3" fmla="*/ 371477 h 4519073"/>
                    <a:gd name="connsiteX4" fmla="*/ 3657600 w 5777230"/>
                    <a:gd name="connsiteY4" fmla="*/ 674849 h 4519073"/>
                    <a:gd name="connsiteX5" fmla="*/ 1859280 w 5777230"/>
                    <a:gd name="connsiteY5" fmla="*/ 1253969 h 4519073"/>
                    <a:gd name="connsiteX6" fmla="*/ 5306853 w 5777230"/>
                    <a:gd name="connsiteY6" fmla="*/ 2367441 h 4519073"/>
                    <a:gd name="connsiteX7" fmla="*/ 0 w 5777230"/>
                    <a:gd name="connsiteY7" fmla="*/ 4519073 h 4519073"/>
                    <a:gd name="connsiteX8" fmla="*/ 0 w 5777230"/>
                    <a:gd name="connsiteY8" fmla="*/ 3204689 h 4519073"/>
                    <a:gd name="connsiteX9" fmla="*/ 3639978 w 5777230"/>
                    <a:gd name="connsiteY9" fmla="*/ 2276478 h 4519073"/>
                    <a:gd name="connsiteX10" fmla="*/ 571023 w 5777230"/>
                    <a:gd name="connsiteY10" fmla="*/ 1435420 h 4519073"/>
                    <a:gd name="connsiteX11" fmla="*/ 2667000 w 5777230"/>
                    <a:gd name="connsiteY11" fmla="*/ 659609 h 4519073"/>
                    <a:gd name="connsiteX12" fmla="*/ 1336357 w 5777230"/>
                    <a:gd name="connsiteY12" fmla="*/ 450535 h 4519073"/>
                    <a:gd name="connsiteX13" fmla="*/ 2084705 w 5777230"/>
                    <a:gd name="connsiteY13" fmla="*/ 188439 h 4519073"/>
                    <a:gd name="connsiteX14" fmla="*/ 5761942 w 5777230"/>
                    <a:gd name="connsiteY14" fmla="*/ 468 h 4519073"/>
                    <a:gd name="connsiteX15" fmla="*/ 5777230 w 5777230"/>
                    <a:gd name="connsiteY15" fmla="*/ 0 h 4519073"/>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 name="connsiteX0" fmla="*/ 5777230 w 5777230"/>
                    <a:gd name="connsiteY0" fmla="*/ 0 h 4519109"/>
                    <a:gd name="connsiteX1" fmla="*/ 5777230 w 5777230"/>
                    <a:gd name="connsiteY1" fmla="*/ 63847 h 4519109"/>
                    <a:gd name="connsiteX2" fmla="*/ 5541641 w 5777230"/>
                    <a:gd name="connsiteY2" fmla="*/ 73003 h 4519109"/>
                    <a:gd name="connsiteX3" fmla="*/ 2172652 w 5777230"/>
                    <a:gd name="connsiteY3" fmla="*/ 371477 h 4519109"/>
                    <a:gd name="connsiteX4" fmla="*/ 3657600 w 5777230"/>
                    <a:gd name="connsiteY4" fmla="*/ 674849 h 4519109"/>
                    <a:gd name="connsiteX5" fmla="*/ 1859280 w 5777230"/>
                    <a:gd name="connsiteY5" fmla="*/ 1253969 h 4519109"/>
                    <a:gd name="connsiteX6" fmla="*/ 5306853 w 5777230"/>
                    <a:gd name="connsiteY6" fmla="*/ 2367441 h 4519109"/>
                    <a:gd name="connsiteX7" fmla="*/ 0 w 5777230"/>
                    <a:gd name="connsiteY7" fmla="*/ 4519073 h 4519109"/>
                    <a:gd name="connsiteX8" fmla="*/ 0 w 5777230"/>
                    <a:gd name="connsiteY8" fmla="*/ 3204689 h 4519109"/>
                    <a:gd name="connsiteX9" fmla="*/ 3639978 w 5777230"/>
                    <a:gd name="connsiteY9" fmla="*/ 2276478 h 4519109"/>
                    <a:gd name="connsiteX10" fmla="*/ 571023 w 5777230"/>
                    <a:gd name="connsiteY10" fmla="*/ 1435420 h 4519109"/>
                    <a:gd name="connsiteX11" fmla="*/ 2667000 w 5777230"/>
                    <a:gd name="connsiteY11" fmla="*/ 659609 h 4519109"/>
                    <a:gd name="connsiteX12" fmla="*/ 1336357 w 5777230"/>
                    <a:gd name="connsiteY12" fmla="*/ 450535 h 4519109"/>
                    <a:gd name="connsiteX13" fmla="*/ 2084705 w 5777230"/>
                    <a:gd name="connsiteY13" fmla="*/ 188439 h 4519109"/>
                    <a:gd name="connsiteX14" fmla="*/ 5761942 w 5777230"/>
                    <a:gd name="connsiteY14" fmla="*/ 468 h 4519109"/>
                    <a:gd name="connsiteX15" fmla="*/ 5777230 w 5777230"/>
                    <a:gd name="connsiteY15" fmla="*/ 0 h 451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77230" h="4519109">
                      <a:moveTo>
                        <a:pt x="5777230" y="0"/>
                      </a:moveTo>
                      <a:lnTo>
                        <a:pt x="5777230" y="63847"/>
                      </a:lnTo>
                      <a:lnTo>
                        <a:pt x="5541641" y="73003"/>
                      </a:lnTo>
                      <a:cubicBezTo>
                        <a:pt x="4353863" y="124971"/>
                        <a:pt x="2514917" y="281466"/>
                        <a:pt x="2172652" y="371477"/>
                      </a:cubicBezTo>
                      <a:cubicBezTo>
                        <a:pt x="1781492" y="474347"/>
                        <a:pt x="3600770" y="348900"/>
                        <a:pt x="3657600" y="674849"/>
                      </a:cubicBezTo>
                      <a:cubicBezTo>
                        <a:pt x="3701852" y="928658"/>
                        <a:pt x="1876772" y="1089668"/>
                        <a:pt x="1859280" y="1253969"/>
                      </a:cubicBezTo>
                      <a:cubicBezTo>
                        <a:pt x="1822464" y="1599780"/>
                        <a:pt x="5186534" y="1125587"/>
                        <a:pt x="5306853" y="2367441"/>
                      </a:cubicBezTo>
                      <a:cubicBezTo>
                        <a:pt x="5440087" y="3742600"/>
                        <a:pt x="716059" y="4525260"/>
                        <a:pt x="0" y="4519073"/>
                      </a:cubicBezTo>
                      <a:lnTo>
                        <a:pt x="0" y="3204689"/>
                      </a:lnTo>
                      <a:cubicBezTo>
                        <a:pt x="1510506" y="2963865"/>
                        <a:pt x="3657030" y="2647728"/>
                        <a:pt x="3639978" y="2276478"/>
                      </a:cubicBezTo>
                      <a:cubicBezTo>
                        <a:pt x="3619069" y="1821263"/>
                        <a:pt x="621348" y="2116928"/>
                        <a:pt x="571023" y="1435420"/>
                      </a:cubicBezTo>
                      <a:cubicBezTo>
                        <a:pt x="525198" y="814855"/>
                        <a:pt x="2548660" y="782763"/>
                        <a:pt x="2667000" y="659609"/>
                      </a:cubicBezTo>
                      <a:cubicBezTo>
                        <a:pt x="2723556" y="600752"/>
                        <a:pt x="1401846" y="642351"/>
                        <a:pt x="1336357" y="450535"/>
                      </a:cubicBezTo>
                      <a:cubicBezTo>
                        <a:pt x="1303434" y="354103"/>
                        <a:pt x="1652746" y="229158"/>
                        <a:pt x="2084705" y="188439"/>
                      </a:cubicBezTo>
                      <a:cubicBezTo>
                        <a:pt x="2808159" y="111570"/>
                        <a:pt x="5018219" y="23863"/>
                        <a:pt x="5761942" y="468"/>
                      </a:cubicBezTo>
                      <a:lnTo>
                        <a:pt x="5777230" y="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Freeform 1"/>
                <p:cNvSpPr/>
                <p:nvPr/>
              </p:nvSpPr>
              <p:spPr>
                <a:xfrm>
                  <a:off x="36286" y="514891"/>
                  <a:ext cx="9153525" cy="6207464"/>
                </a:xfrm>
                <a:custGeom>
                  <a:avLst/>
                  <a:gdLst>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0 w 5777230"/>
                    <a:gd name="connsiteY8" fmla="*/ 3204689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7000 w 5777230"/>
                    <a:gd name="connsiteY11" fmla="*/ 659609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4705 w 5777230"/>
                    <a:gd name="connsiteY13" fmla="*/ 188439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87714 w 5777230"/>
                    <a:gd name="connsiteY13" fmla="*/ 181131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77230 w 5777230"/>
                    <a:gd name="connsiteY0" fmla="*/ 0 h 4606769"/>
                    <a:gd name="connsiteX1" fmla="*/ 5777230 w 5777230"/>
                    <a:gd name="connsiteY1" fmla="*/ 63847 h 4606769"/>
                    <a:gd name="connsiteX2" fmla="*/ 5541641 w 5777230"/>
                    <a:gd name="connsiteY2" fmla="*/ 73003 h 4606769"/>
                    <a:gd name="connsiteX3" fmla="*/ 2172652 w 5777230"/>
                    <a:gd name="connsiteY3" fmla="*/ 371477 h 4606769"/>
                    <a:gd name="connsiteX4" fmla="*/ 3657600 w 5777230"/>
                    <a:gd name="connsiteY4" fmla="*/ 674849 h 4606769"/>
                    <a:gd name="connsiteX5" fmla="*/ 1859280 w 5777230"/>
                    <a:gd name="connsiteY5" fmla="*/ 1253969 h 4606769"/>
                    <a:gd name="connsiteX6" fmla="*/ 5306853 w 5777230"/>
                    <a:gd name="connsiteY6" fmla="*/ 2367441 h 4606769"/>
                    <a:gd name="connsiteX7" fmla="*/ 0 w 5777230"/>
                    <a:gd name="connsiteY7" fmla="*/ 4606769 h 4606769"/>
                    <a:gd name="connsiteX8" fmla="*/ 2006 w 5777230"/>
                    <a:gd name="connsiteY8" fmla="*/ 3197381 h 4606769"/>
                    <a:gd name="connsiteX9" fmla="*/ 3639978 w 5777230"/>
                    <a:gd name="connsiteY9" fmla="*/ 2276478 h 4606769"/>
                    <a:gd name="connsiteX10" fmla="*/ 571023 w 5777230"/>
                    <a:gd name="connsiteY10" fmla="*/ 1435420 h 4606769"/>
                    <a:gd name="connsiteX11" fmla="*/ 2660982 w 5777230"/>
                    <a:gd name="connsiteY11" fmla="*/ 652301 h 4606769"/>
                    <a:gd name="connsiteX12" fmla="*/ 1336357 w 5777230"/>
                    <a:gd name="connsiteY12" fmla="*/ 450535 h 4606769"/>
                    <a:gd name="connsiteX13" fmla="*/ 2093732 w 5777230"/>
                    <a:gd name="connsiteY13" fmla="*/ 177478 h 4606769"/>
                    <a:gd name="connsiteX14" fmla="*/ 5761942 w 5777230"/>
                    <a:gd name="connsiteY14" fmla="*/ 468 h 4606769"/>
                    <a:gd name="connsiteX15" fmla="*/ 5777230 w 577723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66012 w 5781300"/>
                    <a:gd name="connsiteY14" fmla="*/ 468 h 4606769"/>
                    <a:gd name="connsiteX15" fmla="*/ 5781300 w 5781300"/>
                    <a:gd name="connsiteY15" fmla="*/ 0 h 4606769"/>
                    <a:gd name="connsiteX0" fmla="*/ 5781300 w 5781300"/>
                    <a:gd name="connsiteY0" fmla="*/ 0 h 4606769"/>
                    <a:gd name="connsiteX1" fmla="*/ 5781300 w 5781300"/>
                    <a:gd name="connsiteY1" fmla="*/ 63847 h 4606769"/>
                    <a:gd name="connsiteX2" fmla="*/ 5545711 w 5781300"/>
                    <a:gd name="connsiteY2" fmla="*/ 73003 h 4606769"/>
                    <a:gd name="connsiteX3" fmla="*/ 2176722 w 5781300"/>
                    <a:gd name="connsiteY3" fmla="*/ 371477 h 4606769"/>
                    <a:gd name="connsiteX4" fmla="*/ 3661670 w 5781300"/>
                    <a:gd name="connsiteY4" fmla="*/ 674849 h 4606769"/>
                    <a:gd name="connsiteX5" fmla="*/ 1863350 w 5781300"/>
                    <a:gd name="connsiteY5" fmla="*/ 1253969 h 4606769"/>
                    <a:gd name="connsiteX6" fmla="*/ 5310923 w 5781300"/>
                    <a:gd name="connsiteY6" fmla="*/ 2367441 h 4606769"/>
                    <a:gd name="connsiteX7" fmla="*/ 4070 w 5781300"/>
                    <a:gd name="connsiteY7" fmla="*/ 4606769 h 4606769"/>
                    <a:gd name="connsiteX8" fmla="*/ 58 w 5781300"/>
                    <a:gd name="connsiteY8" fmla="*/ 3193727 h 4606769"/>
                    <a:gd name="connsiteX9" fmla="*/ 3644048 w 5781300"/>
                    <a:gd name="connsiteY9" fmla="*/ 2276478 h 4606769"/>
                    <a:gd name="connsiteX10" fmla="*/ 575093 w 5781300"/>
                    <a:gd name="connsiteY10" fmla="*/ 1435420 h 4606769"/>
                    <a:gd name="connsiteX11" fmla="*/ 2665052 w 5781300"/>
                    <a:gd name="connsiteY11" fmla="*/ 652301 h 4606769"/>
                    <a:gd name="connsiteX12" fmla="*/ 1340427 w 5781300"/>
                    <a:gd name="connsiteY12" fmla="*/ 450535 h 4606769"/>
                    <a:gd name="connsiteX13" fmla="*/ 2097802 w 5781300"/>
                    <a:gd name="connsiteY13" fmla="*/ 177478 h 4606769"/>
                    <a:gd name="connsiteX14" fmla="*/ 5781300 w 5781300"/>
                    <a:gd name="connsiteY14" fmla="*/ 0 h 4606769"/>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79796 w 5781300"/>
                    <a:gd name="connsiteY0" fmla="*/ 0 h 4619558"/>
                    <a:gd name="connsiteX1" fmla="*/ 5781300 w 5781300"/>
                    <a:gd name="connsiteY1" fmla="*/ 76636 h 4619558"/>
                    <a:gd name="connsiteX2" fmla="*/ 5545711 w 5781300"/>
                    <a:gd name="connsiteY2" fmla="*/ 85792 h 4619558"/>
                    <a:gd name="connsiteX3" fmla="*/ 2176722 w 5781300"/>
                    <a:gd name="connsiteY3" fmla="*/ 384266 h 4619558"/>
                    <a:gd name="connsiteX4" fmla="*/ 3661670 w 5781300"/>
                    <a:gd name="connsiteY4" fmla="*/ 687638 h 4619558"/>
                    <a:gd name="connsiteX5" fmla="*/ 1863350 w 5781300"/>
                    <a:gd name="connsiteY5" fmla="*/ 1266758 h 4619558"/>
                    <a:gd name="connsiteX6" fmla="*/ 5310923 w 5781300"/>
                    <a:gd name="connsiteY6" fmla="*/ 2380230 h 4619558"/>
                    <a:gd name="connsiteX7" fmla="*/ 4070 w 5781300"/>
                    <a:gd name="connsiteY7" fmla="*/ 4619558 h 4619558"/>
                    <a:gd name="connsiteX8" fmla="*/ 58 w 5781300"/>
                    <a:gd name="connsiteY8" fmla="*/ 3206516 h 4619558"/>
                    <a:gd name="connsiteX9" fmla="*/ 3644048 w 5781300"/>
                    <a:gd name="connsiteY9" fmla="*/ 2289267 h 4619558"/>
                    <a:gd name="connsiteX10" fmla="*/ 575093 w 5781300"/>
                    <a:gd name="connsiteY10" fmla="*/ 1448209 h 4619558"/>
                    <a:gd name="connsiteX11" fmla="*/ 2665052 w 5781300"/>
                    <a:gd name="connsiteY11" fmla="*/ 665090 h 4619558"/>
                    <a:gd name="connsiteX12" fmla="*/ 1340427 w 5781300"/>
                    <a:gd name="connsiteY12" fmla="*/ 463324 h 4619558"/>
                    <a:gd name="connsiteX13" fmla="*/ 2097802 w 5781300"/>
                    <a:gd name="connsiteY13" fmla="*/ 190267 h 4619558"/>
                    <a:gd name="connsiteX14" fmla="*/ 5779796 w 5781300"/>
                    <a:gd name="connsiteY14" fmla="*/ 0 h 4619558"/>
                    <a:gd name="connsiteX0" fmla="*/ 5781744 w 5783248"/>
                    <a:gd name="connsiteY0" fmla="*/ 0 h 4378392"/>
                    <a:gd name="connsiteX1" fmla="*/ 5783248 w 5783248"/>
                    <a:gd name="connsiteY1" fmla="*/ 76636 h 4378392"/>
                    <a:gd name="connsiteX2" fmla="*/ 5547659 w 5783248"/>
                    <a:gd name="connsiteY2" fmla="*/ 85792 h 4378392"/>
                    <a:gd name="connsiteX3" fmla="*/ 2178670 w 5783248"/>
                    <a:gd name="connsiteY3" fmla="*/ 384266 h 4378392"/>
                    <a:gd name="connsiteX4" fmla="*/ 3663618 w 5783248"/>
                    <a:gd name="connsiteY4" fmla="*/ 687638 h 4378392"/>
                    <a:gd name="connsiteX5" fmla="*/ 1865298 w 5783248"/>
                    <a:gd name="connsiteY5" fmla="*/ 1266758 h 4378392"/>
                    <a:gd name="connsiteX6" fmla="*/ 5312871 w 5783248"/>
                    <a:gd name="connsiteY6" fmla="*/ 2380230 h 4378392"/>
                    <a:gd name="connsiteX7" fmla="*/ 0 w 5783248"/>
                    <a:gd name="connsiteY7" fmla="*/ 4378392 h 4378392"/>
                    <a:gd name="connsiteX8" fmla="*/ 2006 w 5783248"/>
                    <a:gd name="connsiteY8" fmla="*/ 3206516 h 4378392"/>
                    <a:gd name="connsiteX9" fmla="*/ 3645996 w 5783248"/>
                    <a:gd name="connsiteY9" fmla="*/ 2289267 h 4378392"/>
                    <a:gd name="connsiteX10" fmla="*/ 577041 w 5783248"/>
                    <a:gd name="connsiteY10" fmla="*/ 1448209 h 4378392"/>
                    <a:gd name="connsiteX11" fmla="*/ 2667000 w 5783248"/>
                    <a:gd name="connsiteY11" fmla="*/ 665090 h 4378392"/>
                    <a:gd name="connsiteX12" fmla="*/ 1342375 w 5783248"/>
                    <a:gd name="connsiteY12" fmla="*/ 463324 h 4378392"/>
                    <a:gd name="connsiteX13" fmla="*/ 2099750 w 5783248"/>
                    <a:gd name="connsiteY13" fmla="*/ 190267 h 4378392"/>
                    <a:gd name="connsiteX14" fmla="*/ 5781744 w 5783248"/>
                    <a:gd name="connsiteY14" fmla="*/ 0 h 4378392"/>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 name="connsiteX0" fmla="*/ 5781744 w 5783248"/>
                    <a:gd name="connsiteY0" fmla="*/ 0 h 4524553"/>
                    <a:gd name="connsiteX1" fmla="*/ 5783248 w 5783248"/>
                    <a:gd name="connsiteY1" fmla="*/ 76636 h 4524553"/>
                    <a:gd name="connsiteX2" fmla="*/ 5547659 w 5783248"/>
                    <a:gd name="connsiteY2" fmla="*/ 85792 h 4524553"/>
                    <a:gd name="connsiteX3" fmla="*/ 2178670 w 5783248"/>
                    <a:gd name="connsiteY3" fmla="*/ 384266 h 4524553"/>
                    <a:gd name="connsiteX4" fmla="*/ 3663618 w 5783248"/>
                    <a:gd name="connsiteY4" fmla="*/ 687638 h 4524553"/>
                    <a:gd name="connsiteX5" fmla="*/ 1865298 w 5783248"/>
                    <a:gd name="connsiteY5" fmla="*/ 1266758 h 4524553"/>
                    <a:gd name="connsiteX6" fmla="*/ 5312871 w 5783248"/>
                    <a:gd name="connsiteY6" fmla="*/ 2380230 h 4524553"/>
                    <a:gd name="connsiteX7" fmla="*/ 0 w 5783248"/>
                    <a:gd name="connsiteY7" fmla="*/ 4524553 h 4524553"/>
                    <a:gd name="connsiteX8" fmla="*/ 2006 w 5783248"/>
                    <a:gd name="connsiteY8" fmla="*/ 3206516 h 4524553"/>
                    <a:gd name="connsiteX9" fmla="*/ 3645996 w 5783248"/>
                    <a:gd name="connsiteY9" fmla="*/ 2289267 h 4524553"/>
                    <a:gd name="connsiteX10" fmla="*/ 577041 w 5783248"/>
                    <a:gd name="connsiteY10" fmla="*/ 1448209 h 4524553"/>
                    <a:gd name="connsiteX11" fmla="*/ 2667000 w 5783248"/>
                    <a:gd name="connsiteY11" fmla="*/ 665090 h 4524553"/>
                    <a:gd name="connsiteX12" fmla="*/ 1342375 w 5783248"/>
                    <a:gd name="connsiteY12" fmla="*/ 463324 h 4524553"/>
                    <a:gd name="connsiteX13" fmla="*/ 2099750 w 5783248"/>
                    <a:gd name="connsiteY13" fmla="*/ 190267 h 4524553"/>
                    <a:gd name="connsiteX14" fmla="*/ 5781744 w 5783248"/>
                    <a:gd name="connsiteY14" fmla="*/ 0 h 452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3248" h="4524553">
                      <a:moveTo>
                        <a:pt x="5781744" y="0"/>
                      </a:moveTo>
                      <a:cubicBezTo>
                        <a:pt x="5782245" y="25545"/>
                        <a:pt x="5782747" y="51091"/>
                        <a:pt x="5783248" y="76636"/>
                      </a:cubicBezTo>
                      <a:lnTo>
                        <a:pt x="5547659" y="85792"/>
                      </a:lnTo>
                      <a:cubicBezTo>
                        <a:pt x="4191379" y="121316"/>
                        <a:pt x="2293905" y="358930"/>
                        <a:pt x="2178670" y="384266"/>
                      </a:cubicBezTo>
                      <a:cubicBezTo>
                        <a:pt x="1804836" y="466457"/>
                        <a:pt x="3669609" y="328568"/>
                        <a:pt x="3663618" y="687638"/>
                      </a:cubicBezTo>
                      <a:cubicBezTo>
                        <a:pt x="3660099" y="898562"/>
                        <a:pt x="1827151" y="1051335"/>
                        <a:pt x="1865298" y="1266758"/>
                      </a:cubicBezTo>
                      <a:cubicBezTo>
                        <a:pt x="1921904" y="1586424"/>
                        <a:pt x="5209909" y="1143949"/>
                        <a:pt x="5312871" y="2380230"/>
                      </a:cubicBezTo>
                      <a:cubicBezTo>
                        <a:pt x="5415484" y="3612325"/>
                        <a:pt x="1222216" y="4286745"/>
                        <a:pt x="0" y="4524553"/>
                      </a:cubicBezTo>
                      <a:cubicBezTo>
                        <a:pt x="669" y="4054757"/>
                        <a:pt x="1337" y="3676312"/>
                        <a:pt x="2006" y="3206516"/>
                      </a:cubicBezTo>
                      <a:cubicBezTo>
                        <a:pt x="1042611" y="3015023"/>
                        <a:pt x="3585543" y="2698371"/>
                        <a:pt x="3645996" y="2289267"/>
                      </a:cubicBezTo>
                      <a:cubicBezTo>
                        <a:pt x="3731579" y="1710100"/>
                        <a:pt x="648707" y="2089477"/>
                        <a:pt x="577041" y="1448209"/>
                      </a:cubicBezTo>
                      <a:cubicBezTo>
                        <a:pt x="509653" y="845216"/>
                        <a:pt x="2424119" y="744705"/>
                        <a:pt x="2667000" y="665090"/>
                      </a:cubicBezTo>
                      <a:cubicBezTo>
                        <a:pt x="2791426" y="624304"/>
                        <a:pt x="1394792" y="631985"/>
                        <a:pt x="1342375" y="463324"/>
                      </a:cubicBezTo>
                      <a:cubicBezTo>
                        <a:pt x="1305784" y="345587"/>
                        <a:pt x="1667791" y="230986"/>
                        <a:pt x="2099750" y="190267"/>
                      </a:cubicBezTo>
                      <a:cubicBezTo>
                        <a:pt x="2839896" y="115178"/>
                        <a:pt x="5167828" y="18939"/>
                        <a:pt x="5781744"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8" name="Freeform 27"/>
              <p:cNvSpPr/>
              <p:nvPr/>
            </p:nvSpPr>
            <p:spPr>
              <a:xfrm>
                <a:off x="25758" y="991876"/>
                <a:ext cx="9105363" cy="4997003"/>
              </a:xfrm>
              <a:custGeom>
                <a:avLst/>
                <a:gdLst>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551849 w 9105363"/>
                  <a:gd name="connsiteY1" fmla="*/ 3096967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5363" h="4997003">
                    <a:moveTo>
                      <a:pt x="0" y="4997003"/>
                    </a:moveTo>
                    <a:cubicBezTo>
                      <a:pt x="1149172" y="4872910"/>
                      <a:pt x="7300175" y="4208709"/>
                      <a:pt x="7310549" y="2865192"/>
                    </a:cubicBezTo>
                    <a:cubicBezTo>
                      <a:pt x="7346323" y="1966175"/>
                      <a:pt x="1960217" y="2091429"/>
                      <a:pt x="2021983" y="1648496"/>
                    </a:cubicBezTo>
                    <a:cubicBezTo>
                      <a:pt x="2091267" y="1151646"/>
                      <a:pt x="4898264" y="1041044"/>
                      <a:pt x="4906850" y="798491"/>
                    </a:cubicBezTo>
                    <a:cubicBezTo>
                      <a:pt x="4915436" y="555938"/>
                      <a:pt x="3086638" y="699752"/>
                      <a:pt x="2846231" y="502276"/>
                    </a:cubicBezTo>
                    <a:cubicBezTo>
                      <a:pt x="2554309" y="163133"/>
                      <a:pt x="8169498" y="27904"/>
                      <a:pt x="9105363" y="0"/>
                    </a:cubicBezTo>
                  </a:path>
                </a:pathLst>
              </a:custGeom>
              <a:noFill/>
              <a:ln w="127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grpSp>
          <p:nvGrpSpPr>
            <p:cNvPr id="12" name="Group 11"/>
            <p:cNvGrpSpPr/>
            <p:nvPr/>
          </p:nvGrpSpPr>
          <p:grpSpPr>
            <a:xfrm>
              <a:off x="1407038" y="1174533"/>
              <a:ext cx="1171062" cy="1639664"/>
              <a:chOff x="1285782" y="1954531"/>
              <a:chExt cx="2448018" cy="3427594"/>
            </a:xfrm>
          </p:grpSpPr>
          <p:sp>
            <p:nvSpPr>
              <p:cNvPr id="13" name="Oval 12"/>
              <p:cNvSpPr/>
              <p:nvPr/>
            </p:nvSpPr>
            <p:spPr>
              <a:xfrm>
                <a:off x="1285782" y="1954531"/>
                <a:ext cx="2448018" cy="2448018"/>
              </a:xfrm>
              <a:prstGeom prst="ellipse">
                <a:avLst/>
              </a:prstGeom>
              <a:solidFill>
                <a:srgbClr val="CB23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19"/>
              <p:cNvSpPr/>
              <p:nvPr/>
            </p:nvSpPr>
            <p:spPr>
              <a:xfrm>
                <a:off x="1707503" y="3698984"/>
                <a:ext cx="1904046" cy="1683141"/>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CB23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Oval 14"/>
              <p:cNvSpPr/>
              <p:nvPr/>
            </p:nvSpPr>
            <p:spPr>
              <a:xfrm>
                <a:off x="1535667" y="2240131"/>
                <a:ext cx="1876813" cy="187681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16" name="Group 15"/>
            <p:cNvGrpSpPr/>
            <p:nvPr/>
          </p:nvGrpSpPr>
          <p:grpSpPr>
            <a:xfrm>
              <a:off x="4504024" y="663500"/>
              <a:ext cx="829976" cy="1159600"/>
              <a:chOff x="1285782" y="1954531"/>
              <a:chExt cx="2448018" cy="3420244"/>
            </a:xfrm>
          </p:grpSpPr>
          <p:sp>
            <p:nvSpPr>
              <p:cNvPr id="17" name="Oval 16"/>
              <p:cNvSpPr/>
              <p:nvPr/>
            </p:nvSpPr>
            <p:spPr>
              <a:xfrm>
                <a:off x="1285782" y="1954531"/>
                <a:ext cx="2448018" cy="2448017"/>
              </a:xfrm>
              <a:prstGeom prst="ellipse">
                <a:avLst/>
              </a:prstGeom>
              <a:solidFill>
                <a:srgbClr val="D6A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Rectangle 19"/>
              <p:cNvSpPr/>
              <p:nvPr/>
            </p:nvSpPr>
            <p:spPr>
              <a:xfrm>
                <a:off x="1707502" y="3691635"/>
                <a:ext cx="1904047" cy="1683140"/>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D6A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Oval 18"/>
              <p:cNvSpPr/>
              <p:nvPr/>
            </p:nvSpPr>
            <p:spPr>
              <a:xfrm>
                <a:off x="1571384" y="2240133"/>
                <a:ext cx="1876814" cy="187681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 name="Group 3"/>
            <p:cNvGrpSpPr/>
            <p:nvPr/>
          </p:nvGrpSpPr>
          <p:grpSpPr>
            <a:xfrm>
              <a:off x="198163" y="2809302"/>
              <a:ext cx="2201576" cy="3083088"/>
              <a:chOff x="1325506" y="1953919"/>
              <a:chExt cx="2448018" cy="3428206"/>
            </a:xfrm>
          </p:grpSpPr>
          <p:sp>
            <p:nvSpPr>
              <p:cNvPr id="5" name="Oval 4"/>
              <p:cNvSpPr/>
              <p:nvPr/>
            </p:nvSpPr>
            <p:spPr>
              <a:xfrm>
                <a:off x="1325506" y="1953919"/>
                <a:ext cx="2448018" cy="2448018"/>
              </a:xfrm>
              <a:prstGeom prst="ellipse">
                <a:avLst/>
              </a:prstGeom>
              <a:solidFill>
                <a:srgbClr val="0070C0"/>
              </a:soli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19"/>
              <p:cNvSpPr/>
              <p:nvPr/>
            </p:nvSpPr>
            <p:spPr>
              <a:xfrm>
                <a:off x="1707503" y="3698984"/>
                <a:ext cx="1904046" cy="1683141"/>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Oval 6"/>
              <p:cNvSpPr/>
              <p:nvPr/>
            </p:nvSpPr>
            <p:spPr>
              <a:xfrm>
                <a:off x="1611109" y="2291723"/>
                <a:ext cx="1876814" cy="187681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30" name="Group 29"/>
            <p:cNvGrpSpPr/>
            <p:nvPr/>
          </p:nvGrpSpPr>
          <p:grpSpPr>
            <a:xfrm>
              <a:off x="8471304" y="208937"/>
              <a:ext cx="675467" cy="827535"/>
              <a:chOff x="-504162" y="-785633"/>
              <a:chExt cx="5290291" cy="6481339"/>
            </a:xfrm>
          </p:grpSpPr>
          <p:sp>
            <p:nvSpPr>
              <p:cNvPr id="31" name="Oval 30"/>
              <p:cNvSpPr/>
              <p:nvPr/>
            </p:nvSpPr>
            <p:spPr>
              <a:xfrm>
                <a:off x="-504162" y="-785633"/>
                <a:ext cx="5290291" cy="4733982"/>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Rectangle 19"/>
              <p:cNvSpPr/>
              <p:nvPr/>
            </p:nvSpPr>
            <p:spPr>
              <a:xfrm>
                <a:off x="89241" y="2310123"/>
                <a:ext cx="4306351" cy="3385583"/>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Oval 33"/>
              <p:cNvSpPr/>
              <p:nvPr/>
            </p:nvSpPr>
            <p:spPr>
              <a:xfrm>
                <a:off x="280421" y="-260741"/>
                <a:ext cx="3721116" cy="39890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20" name="Group 19"/>
            <p:cNvGrpSpPr/>
            <p:nvPr/>
          </p:nvGrpSpPr>
          <p:grpSpPr>
            <a:xfrm>
              <a:off x="2469929" y="460819"/>
              <a:ext cx="872481" cy="1041069"/>
              <a:chOff x="1022072" y="1517367"/>
              <a:chExt cx="3238912" cy="3864758"/>
            </a:xfrm>
          </p:grpSpPr>
          <p:sp>
            <p:nvSpPr>
              <p:cNvPr id="21" name="Oval 20"/>
              <p:cNvSpPr/>
              <p:nvPr/>
            </p:nvSpPr>
            <p:spPr>
              <a:xfrm>
                <a:off x="1022072" y="1517367"/>
                <a:ext cx="3238912" cy="2989016"/>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19"/>
              <p:cNvSpPr/>
              <p:nvPr/>
            </p:nvSpPr>
            <p:spPr>
              <a:xfrm>
                <a:off x="1707503" y="3698984"/>
                <a:ext cx="1904046" cy="1683141"/>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Oval 22"/>
              <p:cNvSpPr/>
              <p:nvPr/>
            </p:nvSpPr>
            <p:spPr>
              <a:xfrm>
                <a:off x="1486811" y="1851429"/>
                <a:ext cx="2351813" cy="240543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24" name="Group 23"/>
            <p:cNvGrpSpPr/>
            <p:nvPr/>
          </p:nvGrpSpPr>
          <p:grpSpPr>
            <a:xfrm>
              <a:off x="6351986" y="324676"/>
              <a:ext cx="659639" cy="817425"/>
              <a:chOff x="651895" y="863684"/>
              <a:chExt cx="3925096" cy="4863985"/>
            </a:xfrm>
          </p:grpSpPr>
          <p:sp>
            <p:nvSpPr>
              <p:cNvPr id="25" name="Oval 24"/>
              <p:cNvSpPr/>
              <p:nvPr/>
            </p:nvSpPr>
            <p:spPr>
              <a:xfrm>
                <a:off x="651895" y="863684"/>
                <a:ext cx="3925096" cy="3596603"/>
              </a:xfrm>
              <a:prstGeom prst="ellipse">
                <a:avLst/>
              </a:prstGeom>
              <a:solidFill>
                <a:srgbClr val="087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Rectangle 19"/>
              <p:cNvSpPr/>
              <p:nvPr/>
            </p:nvSpPr>
            <p:spPr>
              <a:xfrm>
                <a:off x="1308667" y="3539996"/>
                <a:ext cx="2599485" cy="2187673"/>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087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Oval 26"/>
              <p:cNvSpPr/>
              <p:nvPr/>
            </p:nvSpPr>
            <p:spPr>
              <a:xfrm>
                <a:off x="1118273" y="1315561"/>
                <a:ext cx="2903179" cy="26446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8" name="Group 7"/>
            <p:cNvGrpSpPr/>
            <p:nvPr/>
          </p:nvGrpSpPr>
          <p:grpSpPr>
            <a:xfrm>
              <a:off x="6542374" y="1841975"/>
              <a:ext cx="1630076" cy="2282350"/>
              <a:chOff x="1285782" y="1954531"/>
              <a:chExt cx="2448018" cy="3427594"/>
            </a:xfrm>
          </p:grpSpPr>
          <p:sp>
            <p:nvSpPr>
              <p:cNvPr id="9" name="Oval 8"/>
              <p:cNvSpPr/>
              <p:nvPr/>
            </p:nvSpPr>
            <p:spPr>
              <a:xfrm>
                <a:off x="1285782" y="1954531"/>
                <a:ext cx="2448018" cy="2448018"/>
              </a:xfrm>
              <a:prstGeom prst="ellipse">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19"/>
              <p:cNvSpPr/>
              <p:nvPr/>
            </p:nvSpPr>
            <p:spPr>
              <a:xfrm>
                <a:off x="1707503" y="3698984"/>
                <a:ext cx="1904046" cy="1683141"/>
              </a:xfrm>
              <a:custGeom>
                <a:avLst/>
                <a:gdLst>
                  <a:gd name="connsiteX0" fmla="*/ 0 w 681037"/>
                  <a:gd name="connsiteY0" fmla="*/ 0 h 742950"/>
                  <a:gd name="connsiteX1" fmla="*/ 681037 w 681037"/>
                  <a:gd name="connsiteY1" fmla="*/ 0 h 742950"/>
                  <a:gd name="connsiteX2" fmla="*/ 681037 w 681037"/>
                  <a:gd name="connsiteY2" fmla="*/ 742950 h 742950"/>
                  <a:gd name="connsiteX3" fmla="*/ 0 w 681037"/>
                  <a:gd name="connsiteY3" fmla="*/ 742950 h 742950"/>
                  <a:gd name="connsiteX4" fmla="*/ 0 w 681037"/>
                  <a:gd name="connsiteY4" fmla="*/ 0 h 742950"/>
                  <a:gd name="connsiteX0" fmla="*/ 0 w 1114424"/>
                  <a:gd name="connsiteY0" fmla="*/ 0 h 742950"/>
                  <a:gd name="connsiteX1" fmla="*/ 1114424 w 1114424"/>
                  <a:gd name="connsiteY1" fmla="*/ 138113 h 742950"/>
                  <a:gd name="connsiteX2" fmla="*/ 681037 w 1114424"/>
                  <a:gd name="connsiteY2" fmla="*/ 742950 h 742950"/>
                  <a:gd name="connsiteX3" fmla="*/ 0 w 1114424"/>
                  <a:gd name="connsiteY3" fmla="*/ 742950 h 742950"/>
                  <a:gd name="connsiteX4" fmla="*/ 0 w 1114424"/>
                  <a:gd name="connsiteY4" fmla="*/ 0 h 742950"/>
                  <a:gd name="connsiteX0" fmla="*/ 0 w 1104899"/>
                  <a:gd name="connsiteY0" fmla="*/ 0 h 742950"/>
                  <a:gd name="connsiteX1" fmla="*/ 1104899 w 1104899"/>
                  <a:gd name="connsiteY1" fmla="*/ 142875 h 742950"/>
                  <a:gd name="connsiteX2" fmla="*/ 681037 w 1104899"/>
                  <a:gd name="connsiteY2" fmla="*/ 742950 h 742950"/>
                  <a:gd name="connsiteX3" fmla="*/ 0 w 1104899"/>
                  <a:gd name="connsiteY3" fmla="*/ 742950 h 742950"/>
                  <a:gd name="connsiteX4" fmla="*/ 0 w 1104899"/>
                  <a:gd name="connsiteY4" fmla="*/ 0 h 742950"/>
                  <a:gd name="connsiteX0" fmla="*/ 400050 w 1104899"/>
                  <a:gd name="connsiteY0" fmla="*/ 152400 h 600075"/>
                  <a:gd name="connsiteX1" fmla="*/ 1104899 w 1104899"/>
                  <a:gd name="connsiteY1" fmla="*/ 0 h 600075"/>
                  <a:gd name="connsiteX2" fmla="*/ 681037 w 1104899"/>
                  <a:gd name="connsiteY2" fmla="*/ 600075 h 600075"/>
                  <a:gd name="connsiteX3" fmla="*/ 0 w 1104899"/>
                  <a:gd name="connsiteY3" fmla="*/ 600075 h 600075"/>
                  <a:gd name="connsiteX4" fmla="*/ 400050 w 1104899"/>
                  <a:gd name="connsiteY4"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0075"/>
                  <a:gd name="connsiteX1" fmla="*/ 704849 w 704849"/>
                  <a:gd name="connsiteY1" fmla="*/ 0 h 600075"/>
                  <a:gd name="connsiteX2" fmla="*/ 280987 w 704849"/>
                  <a:gd name="connsiteY2" fmla="*/ 600075 h 600075"/>
                  <a:gd name="connsiteX3" fmla="*/ 0 w 704849"/>
                  <a:gd name="connsiteY3" fmla="*/ 152400 h 600075"/>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09600"/>
                  <a:gd name="connsiteX1" fmla="*/ 704849 w 704849"/>
                  <a:gd name="connsiteY1" fmla="*/ 0 h 609600"/>
                  <a:gd name="connsiteX2" fmla="*/ 290512 w 704849"/>
                  <a:gd name="connsiteY2" fmla="*/ 609600 h 609600"/>
                  <a:gd name="connsiteX3" fmla="*/ 0 w 704849"/>
                  <a:gd name="connsiteY3" fmla="*/ 152400 h 609600"/>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04849"/>
                  <a:gd name="connsiteY0" fmla="*/ 152400 h 619125"/>
                  <a:gd name="connsiteX1" fmla="*/ 704849 w 704849"/>
                  <a:gd name="connsiteY1" fmla="*/ 0 h 619125"/>
                  <a:gd name="connsiteX2" fmla="*/ 290512 w 704849"/>
                  <a:gd name="connsiteY2" fmla="*/ 619125 h 619125"/>
                  <a:gd name="connsiteX3" fmla="*/ 0 w 704849"/>
                  <a:gd name="connsiteY3" fmla="*/ 152400 h 619125"/>
                  <a:gd name="connsiteX0" fmla="*/ 0 w 711965"/>
                  <a:gd name="connsiteY0" fmla="*/ 139947 h 619125"/>
                  <a:gd name="connsiteX1" fmla="*/ 711965 w 711965"/>
                  <a:gd name="connsiteY1" fmla="*/ 0 h 619125"/>
                  <a:gd name="connsiteX2" fmla="*/ 297628 w 711965"/>
                  <a:gd name="connsiteY2" fmla="*/ 619125 h 619125"/>
                  <a:gd name="connsiteX3" fmla="*/ 0 w 711965"/>
                  <a:gd name="connsiteY3" fmla="*/ 139947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42615 h 619125"/>
                  <a:gd name="connsiteX1" fmla="*/ 709297 w 709297"/>
                  <a:gd name="connsiteY1" fmla="*/ 0 h 619125"/>
                  <a:gd name="connsiteX2" fmla="*/ 294960 w 709297"/>
                  <a:gd name="connsiteY2" fmla="*/ 619125 h 619125"/>
                  <a:gd name="connsiteX3" fmla="*/ 0 w 709297"/>
                  <a:gd name="connsiteY3" fmla="*/ 142615 h 619125"/>
                  <a:gd name="connsiteX0" fmla="*/ 0 w 709297"/>
                  <a:gd name="connsiteY0" fmla="*/ 152188 h 628698"/>
                  <a:gd name="connsiteX1" fmla="*/ 709297 w 709297"/>
                  <a:gd name="connsiteY1" fmla="*/ 0 h 628698"/>
                  <a:gd name="connsiteX2" fmla="*/ 294960 w 709297"/>
                  <a:gd name="connsiteY2" fmla="*/ 628698 h 628698"/>
                  <a:gd name="connsiteX3" fmla="*/ 0 w 709297"/>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 name="connsiteX0" fmla="*/ 0 w 711212"/>
                  <a:gd name="connsiteY0" fmla="*/ 152188 h 628698"/>
                  <a:gd name="connsiteX1" fmla="*/ 711212 w 711212"/>
                  <a:gd name="connsiteY1" fmla="*/ 0 h 628698"/>
                  <a:gd name="connsiteX2" fmla="*/ 294960 w 711212"/>
                  <a:gd name="connsiteY2" fmla="*/ 628698 h 628698"/>
                  <a:gd name="connsiteX3" fmla="*/ 0 w 711212"/>
                  <a:gd name="connsiteY3" fmla="*/ 152188 h 628698"/>
                </a:gdLst>
                <a:ahLst/>
                <a:cxnLst>
                  <a:cxn ang="0">
                    <a:pos x="connsiteX0" y="connsiteY0"/>
                  </a:cxn>
                  <a:cxn ang="0">
                    <a:pos x="connsiteX1" y="connsiteY1"/>
                  </a:cxn>
                  <a:cxn ang="0">
                    <a:pos x="connsiteX2" y="connsiteY2"/>
                  </a:cxn>
                  <a:cxn ang="0">
                    <a:pos x="connsiteX3" y="connsiteY3"/>
                  </a:cxn>
                </a:cxnLst>
                <a:rect l="l" t="t" r="r" b="b"/>
                <a:pathLst>
                  <a:path w="711212" h="628698">
                    <a:moveTo>
                      <a:pt x="0" y="152188"/>
                    </a:moveTo>
                    <a:cubicBezTo>
                      <a:pt x="282146" y="369755"/>
                      <a:pt x="604850" y="211744"/>
                      <a:pt x="711212" y="0"/>
                    </a:cubicBezTo>
                    <a:cubicBezTo>
                      <a:pt x="633145" y="175886"/>
                      <a:pt x="487421" y="411770"/>
                      <a:pt x="294960" y="628698"/>
                    </a:cubicBezTo>
                    <a:cubicBezTo>
                      <a:pt x="339410" y="308023"/>
                      <a:pt x="203943" y="302099"/>
                      <a:pt x="0" y="152188"/>
                    </a:cubicBezTo>
                    <a:close/>
                  </a:path>
                </a:pathLst>
              </a:cu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p:cNvSpPr/>
              <p:nvPr/>
            </p:nvSpPr>
            <p:spPr>
              <a:xfrm>
                <a:off x="1571383" y="2240133"/>
                <a:ext cx="1876814" cy="187681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sp>
        <p:nvSpPr>
          <p:cNvPr id="70" name="Rectangle 69"/>
          <p:cNvSpPr/>
          <p:nvPr/>
        </p:nvSpPr>
        <p:spPr>
          <a:xfrm flipH="1">
            <a:off x="6416886" y="1404340"/>
            <a:ext cx="1801321" cy="307777"/>
          </a:xfrm>
          <a:prstGeom prst="rect">
            <a:avLst/>
          </a:prstGeom>
          <a:solidFill>
            <a:srgbClr val="D6AA54"/>
          </a:solidFill>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Clinical Processes</a:t>
            </a:r>
            <a:endParaRPr lang="en-US" sz="1400" dirty="0">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366D2A3F-A6CF-4D21-B0BD-4415E0780A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02" t="11720" r="22170" b="13930"/>
          <a:stretch/>
        </p:blipFill>
        <p:spPr>
          <a:xfrm>
            <a:off x="2233986" y="3117715"/>
            <a:ext cx="961127" cy="1341713"/>
          </a:xfrm>
          <a:prstGeom prst="rect">
            <a:avLst/>
          </a:prstGeom>
        </p:spPr>
      </p:pic>
      <p:pic>
        <p:nvPicPr>
          <p:cNvPr id="55" name="Picture 54">
            <a:extLst>
              <a:ext uri="{FF2B5EF4-FFF2-40B4-BE49-F238E27FC236}">
                <a16:creationId xmlns:a16="http://schemas.microsoft.com/office/drawing/2014/main" id="{719776DA-FF6D-491A-9E2A-50287D8EFB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393" r="14778" b="12897"/>
          <a:stretch/>
        </p:blipFill>
        <p:spPr>
          <a:xfrm>
            <a:off x="8547753" y="2191392"/>
            <a:ext cx="706427" cy="856637"/>
          </a:xfrm>
          <a:prstGeom prst="rect">
            <a:avLst/>
          </a:prstGeom>
        </p:spPr>
      </p:pic>
      <p:pic>
        <p:nvPicPr>
          <p:cNvPr id="121" name="Picture 120">
            <a:extLst>
              <a:ext uri="{FF2B5EF4-FFF2-40B4-BE49-F238E27FC236}">
                <a16:creationId xmlns:a16="http://schemas.microsoft.com/office/drawing/2014/main" id="{CA8BD600-6AFE-4384-A422-D6938C3B99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36" t="8655" r="11945" b="21853"/>
          <a:stretch/>
        </p:blipFill>
        <p:spPr>
          <a:xfrm>
            <a:off x="3165043" y="1392685"/>
            <a:ext cx="622756" cy="565564"/>
          </a:xfrm>
          <a:prstGeom prst="rect">
            <a:avLst/>
          </a:prstGeom>
        </p:spPr>
      </p:pic>
      <p:pic>
        <p:nvPicPr>
          <p:cNvPr id="122" name="Picture 121">
            <a:extLst>
              <a:ext uri="{FF2B5EF4-FFF2-40B4-BE49-F238E27FC236}">
                <a16:creationId xmlns:a16="http://schemas.microsoft.com/office/drawing/2014/main" id="{49783823-727A-401F-A69C-AF63D25984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890" t="-3562" r="20337" b="19600"/>
          <a:stretch/>
        </p:blipFill>
        <p:spPr>
          <a:xfrm>
            <a:off x="4187618" y="554333"/>
            <a:ext cx="399933" cy="543581"/>
          </a:xfrm>
          <a:prstGeom prst="rect">
            <a:avLst/>
          </a:prstGeom>
        </p:spPr>
      </p:pic>
      <p:pic>
        <p:nvPicPr>
          <p:cNvPr id="123" name="Picture 122">
            <a:extLst>
              <a:ext uri="{FF2B5EF4-FFF2-40B4-BE49-F238E27FC236}">
                <a16:creationId xmlns:a16="http://schemas.microsoft.com/office/drawing/2014/main" id="{8E038E52-9DAC-4F16-A451-DDE7824DF2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989" t="6826" r="13175" b="26824"/>
          <a:stretch/>
        </p:blipFill>
        <p:spPr>
          <a:xfrm>
            <a:off x="6180010" y="803429"/>
            <a:ext cx="488622" cy="433213"/>
          </a:xfrm>
          <a:prstGeom prst="rect">
            <a:avLst/>
          </a:prstGeom>
        </p:spPr>
      </p:pic>
      <p:pic>
        <p:nvPicPr>
          <p:cNvPr id="124" name="Picture 123">
            <a:extLst>
              <a:ext uri="{FF2B5EF4-FFF2-40B4-BE49-F238E27FC236}">
                <a16:creationId xmlns:a16="http://schemas.microsoft.com/office/drawing/2014/main" id="{20FA095E-1CF0-4BC6-B892-4A640363DE7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840" t="12033" r="11406" b="26603"/>
          <a:stretch/>
        </p:blipFill>
        <p:spPr>
          <a:xfrm>
            <a:off x="8015251" y="428252"/>
            <a:ext cx="436862" cy="307189"/>
          </a:xfrm>
          <a:prstGeom prst="rect">
            <a:avLst/>
          </a:prstGeom>
        </p:spPr>
      </p:pic>
      <p:pic>
        <p:nvPicPr>
          <p:cNvPr id="125" name="Picture 124">
            <a:extLst>
              <a:ext uri="{FF2B5EF4-FFF2-40B4-BE49-F238E27FC236}">
                <a16:creationId xmlns:a16="http://schemas.microsoft.com/office/drawing/2014/main" id="{6B5BE6B9-69C5-40D4-812C-999DE7EDD90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567" r="16368" b="18223"/>
          <a:stretch/>
        </p:blipFill>
        <p:spPr>
          <a:xfrm flipH="1">
            <a:off x="10160003" y="174070"/>
            <a:ext cx="402764" cy="491120"/>
          </a:xfrm>
          <a:prstGeom prst="rect">
            <a:avLst/>
          </a:prstGeom>
        </p:spPr>
      </p:pic>
      <p:sp>
        <p:nvSpPr>
          <p:cNvPr id="82" name="Rectangle 81"/>
          <p:cNvSpPr/>
          <p:nvPr/>
        </p:nvSpPr>
        <p:spPr>
          <a:xfrm flipH="1">
            <a:off x="7675914" y="3358922"/>
            <a:ext cx="2458969" cy="307777"/>
          </a:xfrm>
          <a:prstGeom prst="rect">
            <a:avLst/>
          </a:prstGeom>
          <a:solidFill>
            <a:srgbClr val="C55A11"/>
          </a:solidFill>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Develop &amp; Adopt TF Policy</a:t>
            </a:r>
            <a:endParaRPr lang="en-US" sz="1400" dirty="0">
              <a:solidFill>
                <a:schemeClr val="bg1"/>
              </a:solidFill>
              <a:latin typeface="Arial" panose="020B0604020202020204" pitchFamily="34" charset="0"/>
              <a:cs typeface="Arial" panose="020B0604020202020204" pitchFamily="34" charset="0"/>
            </a:endParaRPr>
          </a:p>
        </p:txBody>
      </p:sp>
      <p:sp>
        <p:nvSpPr>
          <p:cNvPr id="66" name="Rectangle 65"/>
          <p:cNvSpPr/>
          <p:nvPr/>
        </p:nvSpPr>
        <p:spPr>
          <a:xfrm>
            <a:off x="3358059" y="4362191"/>
            <a:ext cx="2865264" cy="307777"/>
          </a:xfrm>
          <a:custGeom>
            <a:avLst/>
            <a:gdLst>
              <a:gd name="connsiteX0" fmla="*/ 0 w 2483950"/>
              <a:gd name="connsiteY0" fmla="*/ 0 h 584775"/>
              <a:gd name="connsiteX1" fmla="*/ 2483950 w 2483950"/>
              <a:gd name="connsiteY1" fmla="*/ 0 h 584775"/>
              <a:gd name="connsiteX2" fmla="*/ 2483950 w 2483950"/>
              <a:gd name="connsiteY2" fmla="*/ 584775 h 584775"/>
              <a:gd name="connsiteX3" fmla="*/ 0 w 2483950"/>
              <a:gd name="connsiteY3" fmla="*/ 584775 h 584775"/>
              <a:gd name="connsiteX4" fmla="*/ 0 w 2483950"/>
              <a:gd name="connsiteY4" fmla="*/ 0 h 584775"/>
              <a:gd name="connsiteX0" fmla="*/ 38100 w 2483950"/>
              <a:gd name="connsiteY0" fmla="*/ 0 h 584775"/>
              <a:gd name="connsiteX1" fmla="*/ 2483950 w 2483950"/>
              <a:gd name="connsiteY1" fmla="*/ 0 h 584775"/>
              <a:gd name="connsiteX2" fmla="*/ 2483950 w 2483950"/>
              <a:gd name="connsiteY2" fmla="*/ 584775 h 584775"/>
              <a:gd name="connsiteX3" fmla="*/ 0 w 2483950"/>
              <a:gd name="connsiteY3" fmla="*/ 584775 h 584775"/>
              <a:gd name="connsiteX4" fmla="*/ 38100 w 2483950"/>
              <a:gd name="connsiteY4" fmla="*/ 0 h 584775"/>
              <a:gd name="connsiteX0" fmla="*/ 114300 w 2560150"/>
              <a:gd name="connsiteY0" fmla="*/ 0 h 584775"/>
              <a:gd name="connsiteX1" fmla="*/ 2560150 w 2560150"/>
              <a:gd name="connsiteY1" fmla="*/ 0 h 584775"/>
              <a:gd name="connsiteX2" fmla="*/ 2560150 w 2560150"/>
              <a:gd name="connsiteY2" fmla="*/ 584775 h 584775"/>
              <a:gd name="connsiteX3" fmla="*/ 0 w 2560150"/>
              <a:gd name="connsiteY3" fmla="*/ 572075 h 584775"/>
              <a:gd name="connsiteX4" fmla="*/ 114300 w 2560150"/>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150" h="584775">
                <a:moveTo>
                  <a:pt x="114300" y="0"/>
                </a:moveTo>
                <a:lnTo>
                  <a:pt x="2560150" y="0"/>
                </a:lnTo>
                <a:lnTo>
                  <a:pt x="2560150" y="584775"/>
                </a:lnTo>
                <a:lnTo>
                  <a:pt x="0" y="572075"/>
                </a:lnTo>
                <a:lnTo>
                  <a:pt x="114300" y="0"/>
                </a:lnTo>
                <a:close/>
              </a:path>
            </a:pathLst>
          </a:custGeom>
          <a:solidFill>
            <a:srgbClr val="0070C0"/>
          </a:solidFill>
        </p:spPr>
        <p:txBody>
          <a:bodyPr wrap="square">
            <a:spAutoFit/>
          </a:bodyPr>
          <a:lstStyle/>
          <a:p>
            <a:r>
              <a:rPr lang="en-US" sz="1100" b="1" dirty="0">
                <a:solidFill>
                  <a:schemeClr val="bg1"/>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Make the Case - Build Support </a:t>
            </a:r>
          </a:p>
        </p:txBody>
      </p:sp>
      <p:sp>
        <p:nvSpPr>
          <p:cNvPr id="76" name="Rectangle 75"/>
          <p:cNvSpPr/>
          <p:nvPr/>
        </p:nvSpPr>
        <p:spPr>
          <a:xfrm flipH="1">
            <a:off x="3660565" y="2051577"/>
            <a:ext cx="1435457" cy="307777"/>
          </a:xfrm>
          <a:custGeom>
            <a:avLst/>
            <a:gdLst>
              <a:gd name="connsiteX0" fmla="*/ 0 w 2161779"/>
              <a:gd name="connsiteY0" fmla="*/ 0 h 561692"/>
              <a:gd name="connsiteX1" fmla="*/ 2161779 w 2161779"/>
              <a:gd name="connsiteY1" fmla="*/ 0 h 561692"/>
              <a:gd name="connsiteX2" fmla="*/ 2161779 w 2161779"/>
              <a:gd name="connsiteY2" fmla="*/ 561692 h 561692"/>
              <a:gd name="connsiteX3" fmla="*/ 0 w 2161779"/>
              <a:gd name="connsiteY3" fmla="*/ 561692 h 561692"/>
              <a:gd name="connsiteX4" fmla="*/ 0 w 2161779"/>
              <a:gd name="connsiteY4" fmla="*/ 0 h 561692"/>
              <a:gd name="connsiteX0" fmla="*/ 0 w 2409429"/>
              <a:gd name="connsiteY0" fmla="*/ 0 h 561692"/>
              <a:gd name="connsiteX1" fmla="*/ 2161779 w 2409429"/>
              <a:gd name="connsiteY1" fmla="*/ 0 h 561692"/>
              <a:gd name="connsiteX2" fmla="*/ 2409429 w 2409429"/>
              <a:gd name="connsiteY2" fmla="*/ 561692 h 561692"/>
              <a:gd name="connsiteX3" fmla="*/ 0 w 2409429"/>
              <a:gd name="connsiteY3" fmla="*/ 561692 h 561692"/>
              <a:gd name="connsiteX4" fmla="*/ 0 w 2409429"/>
              <a:gd name="connsiteY4" fmla="*/ 0 h 56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429" h="561692">
                <a:moveTo>
                  <a:pt x="0" y="0"/>
                </a:moveTo>
                <a:lnTo>
                  <a:pt x="2161779" y="0"/>
                </a:lnTo>
                <a:lnTo>
                  <a:pt x="2409429" y="561692"/>
                </a:lnTo>
                <a:lnTo>
                  <a:pt x="0" y="561692"/>
                </a:lnTo>
                <a:lnTo>
                  <a:pt x="0" y="0"/>
                </a:lnTo>
                <a:close/>
              </a:path>
            </a:pathLst>
          </a:custGeom>
          <a:solidFill>
            <a:srgbClr val="CB2363"/>
          </a:solidFill>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Staff Training</a:t>
            </a:r>
            <a:endParaRPr lang="en-US" sz="1050" b="1"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E4DE5BF-1AF4-4944-A71E-86AE97217E5C}"/>
              </a:ext>
            </a:extLst>
          </p:cNvPr>
          <p:cNvSpPr txBox="1"/>
          <p:nvPr/>
        </p:nvSpPr>
        <p:spPr>
          <a:xfrm rot="4449501">
            <a:off x="1473936" y="5609235"/>
            <a:ext cx="1752491" cy="369332"/>
          </a:xfrm>
          <a:custGeom>
            <a:avLst/>
            <a:gdLst>
              <a:gd name="connsiteX0" fmla="*/ 0 w 1754512"/>
              <a:gd name="connsiteY0" fmla="*/ 0 h 369332"/>
              <a:gd name="connsiteX1" fmla="*/ 1754512 w 1754512"/>
              <a:gd name="connsiteY1" fmla="*/ 0 h 369332"/>
              <a:gd name="connsiteX2" fmla="*/ 1754512 w 1754512"/>
              <a:gd name="connsiteY2" fmla="*/ 369332 h 369332"/>
              <a:gd name="connsiteX3" fmla="*/ 0 w 1754512"/>
              <a:gd name="connsiteY3" fmla="*/ 369332 h 369332"/>
              <a:gd name="connsiteX4" fmla="*/ 0 w 1754512"/>
              <a:gd name="connsiteY4" fmla="*/ 0 h 369332"/>
              <a:gd name="connsiteX0" fmla="*/ 0 w 1754512"/>
              <a:gd name="connsiteY0" fmla="*/ 0 h 369332"/>
              <a:gd name="connsiteX1" fmla="*/ 1743359 w 1754512"/>
              <a:gd name="connsiteY1" fmla="*/ 505 h 369332"/>
              <a:gd name="connsiteX2" fmla="*/ 1754512 w 1754512"/>
              <a:gd name="connsiteY2" fmla="*/ 369332 h 369332"/>
              <a:gd name="connsiteX3" fmla="*/ 0 w 1754512"/>
              <a:gd name="connsiteY3" fmla="*/ 369332 h 369332"/>
              <a:gd name="connsiteX4" fmla="*/ 0 w 1754512"/>
              <a:gd name="connsiteY4" fmla="*/ 0 h 369332"/>
              <a:gd name="connsiteX0" fmla="*/ 0 w 1743359"/>
              <a:gd name="connsiteY0" fmla="*/ 0 h 417434"/>
              <a:gd name="connsiteX1" fmla="*/ 1743359 w 1743359"/>
              <a:gd name="connsiteY1" fmla="*/ 505 h 417434"/>
              <a:gd name="connsiteX2" fmla="*/ 1704164 w 1743359"/>
              <a:gd name="connsiteY2" fmla="*/ 417434 h 417434"/>
              <a:gd name="connsiteX3" fmla="*/ 0 w 1743359"/>
              <a:gd name="connsiteY3" fmla="*/ 369332 h 417434"/>
              <a:gd name="connsiteX4" fmla="*/ 0 w 1743359"/>
              <a:gd name="connsiteY4" fmla="*/ 0 h 417434"/>
              <a:gd name="connsiteX0" fmla="*/ 54342 w 1743359"/>
              <a:gd name="connsiteY0" fmla="*/ 14915 h 416929"/>
              <a:gd name="connsiteX1" fmla="*/ 1743359 w 1743359"/>
              <a:gd name="connsiteY1" fmla="*/ 0 h 416929"/>
              <a:gd name="connsiteX2" fmla="*/ 1704164 w 1743359"/>
              <a:gd name="connsiteY2" fmla="*/ 416929 h 416929"/>
              <a:gd name="connsiteX3" fmla="*/ 0 w 1743359"/>
              <a:gd name="connsiteY3" fmla="*/ 368827 h 416929"/>
              <a:gd name="connsiteX4" fmla="*/ 54342 w 1743359"/>
              <a:gd name="connsiteY4" fmla="*/ 14915 h 416929"/>
              <a:gd name="connsiteX0" fmla="*/ 11152 w 1700169"/>
              <a:gd name="connsiteY0" fmla="*/ 14915 h 416929"/>
              <a:gd name="connsiteX1" fmla="*/ 1700169 w 1700169"/>
              <a:gd name="connsiteY1" fmla="*/ 0 h 416929"/>
              <a:gd name="connsiteX2" fmla="*/ 1660974 w 1700169"/>
              <a:gd name="connsiteY2" fmla="*/ 416929 h 416929"/>
              <a:gd name="connsiteX3" fmla="*/ 0 w 1700169"/>
              <a:gd name="connsiteY3" fmla="*/ 384752 h 416929"/>
              <a:gd name="connsiteX4" fmla="*/ 11152 w 1700169"/>
              <a:gd name="connsiteY4" fmla="*/ 14915 h 416929"/>
              <a:gd name="connsiteX0" fmla="*/ 54800 w 1743817"/>
              <a:gd name="connsiteY0" fmla="*/ 14915 h 416929"/>
              <a:gd name="connsiteX1" fmla="*/ 1743817 w 1743817"/>
              <a:gd name="connsiteY1" fmla="*/ 0 h 416929"/>
              <a:gd name="connsiteX2" fmla="*/ 1704622 w 1743817"/>
              <a:gd name="connsiteY2" fmla="*/ 416929 h 416929"/>
              <a:gd name="connsiteX3" fmla="*/ 0 w 1743817"/>
              <a:gd name="connsiteY3" fmla="*/ 383378 h 416929"/>
              <a:gd name="connsiteX4" fmla="*/ 54800 w 1743817"/>
              <a:gd name="connsiteY4" fmla="*/ 14915 h 416929"/>
              <a:gd name="connsiteX0" fmla="*/ 54800 w 1704622"/>
              <a:gd name="connsiteY0" fmla="*/ 12848 h 414862"/>
              <a:gd name="connsiteX1" fmla="*/ 1673502 w 1704622"/>
              <a:gd name="connsiteY1" fmla="*/ 0 h 414862"/>
              <a:gd name="connsiteX2" fmla="*/ 1704622 w 1704622"/>
              <a:gd name="connsiteY2" fmla="*/ 414862 h 414862"/>
              <a:gd name="connsiteX3" fmla="*/ 0 w 1704622"/>
              <a:gd name="connsiteY3" fmla="*/ 381311 h 414862"/>
              <a:gd name="connsiteX4" fmla="*/ 54800 w 1704622"/>
              <a:gd name="connsiteY4" fmla="*/ 12848 h 414862"/>
              <a:gd name="connsiteX0" fmla="*/ 54800 w 1752491"/>
              <a:gd name="connsiteY0" fmla="*/ 45483 h 447497"/>
              <a:gd name="connsiteX1" fmla="*/ 1752491 w 1752491"/>
              <a:gd name="connsiteY1" fmla="*/ 0 h 447497"/>
              <a:gd name="connsiteX2" fmla="*/ 1704622 w 1752491"/>
              <a:gd name="connsiteY2" fmla="*/ 447497 h 447497"/>
              <a:gd name="connsiteX3" fmla="*/ 0 w 1752491"/>
              <a:gd name="connsiteY3" fmla="*/ 413946 h 447497"/>
              <a:gd name="connsiteX4" fmla="*/ 54800 w 1752491"/>
              <a:gd name="connsiteY4" fmla="*/ 45483 h 447497"/>
              <a:gd name="connsiteX0" fmla="*/ 59158 w 1752491"/>
              <a:gd name="connsiteY0" fmla="*/ 42535 h 447497"/>
              <a:gd name="connsiteX1" fmla="*/ 1752491 w 1752491"/>
              <a:gd name="connsiteY1" fmla="*/ 0 h 447497"/>
              <a:gd name="connsiteX2" fmla="*/ 1704622 w 1752491"/>
              <a:gd name="connsiteY2" fmla="*/ 447497 h 447497"/>
              <a:gd name="connsiteX3" fmla="*/ 0 w 1752491"/>
              <a:gd name="connsiteY3" fmla="*/ 413946 h 447497"/>
              <a:gd name="connsiteX4" fmla="*/ 59158 w 1752491"/>
              <a:gd name="connsiteY4" fmla="*/ 42535 h 447497"/>
              <a:gd name="connsiteX0" fmla="*/ 49933 w 1752491"/>
              <a:gd name="connsiteY0" fmla="*/ 34917 h 447497"/>
              <a:gd name="connsiteX1" fmla="*/ 1752491 w 1752491"/>
              <a:gd name="connsiteY1" fmla="*/ 0 h 447497"/>
              <a:gd name="connsiteX2" fmla="*/ 1704622 w 1752491"/>
              <a:gd name="connsiteY2" fmla="*/ 447497 h 447497"/>
              <a:gd name="connsiteX3" fmla="*/ 0 w 1752491"/>
              <a:gd name="connsiteY3" fmla="*/ 413946 h 447497"/>
              <a:gd name="connsiteX4" fmla="*/ 49933 w 1752491"/>
              <a:gd name="connsiteY4" fmla="*/ 34917 h 44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91" h="447497">
                <a:moveTo>
                  <a:pt x="49933" y="34917"/>
                </a:moveTo>
                <a:lnTo>
                  <a:pt x="1752491" y="0"/>
                </a:lnTo>
                <a:lnTo>
                  <a:pt x="1704622" y="447497"/>
                </a:lnTo>
                <a:lnTo>
                  <a:pt x="0" y="413946"/>
                </a:lnTo>
                <a:lnTo>
                  <a:pt x="49933" y="34917"/>
                </a:lnTo>
                <a:close/>
              </a:path>
            </a:pathLst>
          </a:custGeom>
          <a:solidFill>
            <a:schemeClr val="bg1"/>
          </a:solidFill>
        </p:spPr>
        <p:txBody>
          <a:bodyPr wrap="square" rtlCol="0">
            <a:spAutoFit/>
          </a:bodyPr>
          <a:lstStyle/>
          <a:p>
            <a:endParaRPr lang="en-US" dirty="0"/>
          </a:p>
        </p:txBody>
      </p:sp>
      <p:sp>
        <p:nvSpPr>
          <p:cNvPr id="38" name="TextBox 37">
            <a:extLst>
              <a:ext uri="{FF2B5EF4-FFF2-40B4-BE49-F238E27FC236}">
                <a16:creationId xmlns:a16="http://schemas.microsoft.com/office/drawing/2014/main" id="{71D485AE-1DA9-4FC4-8208-7C2198355A68}"/>
              </a:ext>
            </a:extLst>
          </p:cNvPr>
          <p:cNvSpPr txBox="1"/>
          <p:nvPr/>
        </p:nvSpPr>
        <p:spPr>
          <a:xfrm rot="4463815">
            <a:off x="1471715" y="5461572"/>
            <a:ext cx="1739982" cy="646331"/>
          </a:xfrm>
          <a:prstGeom prst="rect">
            <a:avLst/>
          </a:prstGeom>
          <a:noFill/>
        </p:spPr>
        <p:txBody>
          <a:bodyPr wrap="square" rtlCol="0">
            <a:spAutoFit/>
          </a:bodyPr>
          <a:lstStyle/>
          <a:p>
            <a:pPr algn="ctr"/>
            <a:r>
              <a:rPr lang="en-US" dirty="0"/>
              <a:t>STARTING POINT</a:t>
            </a:r>
          </a:p>
        </p:txBody>
      </p:sp>
      <p:sp>
        <p:nvSpPr>
          <p:cNvPr id="29" name="TextBox 28">
            <a:extLst>
              <a:ext uri="{FF2B5EF4-FFF2-40B4-BE49-F238E27FC236}">
                <a16:creationId xmlns:a16="http://schemas.microsoft.com/office/drawing/2014/main" id="{617802EE-C863-4BD8-A343-E1699AB9E263}"/>
              </a:ext>
            </a:extLst>
          </p:cNvPr>
          <p:cNvSpPr txBox="1"/>
          <p:nvPr/>
        </p:nvSpPr>
        <p:spPr>
          <a:xfrm>
            <a:off x="7486086" y="6193880"/>
            <a:ext cx="3059103" cy="584775"/>
          </a:xfrm>
          <a:prstGeom prst="rect">
            <a:avLst/>
          </a:prstGeom>
          <a:noFill/>
        </p:spPr>
        <p:txBody>
          <a:bodyPr wrap="square" rtlCol="0">
            <a:spAutoFit/>
          </a:bodyPr>
          <a:lstStyle/>
          <a:p>
            <a:endParaRPr lang="en-US" sz="1600" dirty="0">
              <a:latin typeface="Arial Rounded MT Bold" panose="020F0704030504030204" pitchFamily="34" charset="0"/>
            </a:endParaRPr>
          </a:p>
          <a:p>
            <a:r>
              <a:rPr lang="en-US" sz="1600" dirty="0">
                <a:latin typeface="Arial Rounded MT Bold" panose="020F0704030504030204" pitchFamily="34" charset="0"/>
              </a:rPr>
              <a:t>Customize to fit your needs </a:t>
            </a:r>
          </a:p>
        </p:txBody>
      </p:sp>
      <p:sp>
        <p:nvSpPr>
          <p:cNvPr id="74" name="Oval 73">
            <a:extLst>
              <a:ext uri="{FF2B5EF4-FFF2-40B4-BE49-F238E27FC236}">
                <a16:creationId xmlns:a16="http://schemas.microsoft.com/office/drawing/2014/main" id="{B5A00E6E-049C-4374-B710-759A2D037678}"/>
              </a:ext>
            </a:extLst>
          </p:cNvPr>
          <p:cNvSpPr/>
          <p:nvPr/>
        </p:nvSpPr>
        <p:spPr>
          <a:xfrm rot="556511">
            <a:off x="6493481" y="4464189"/>
            <a:ext cx="708771" cy="456249"/>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99D81F75-7D51-4123-8A78-58A6E5679ADE}"/>
              </a:ext>
            </a:extLst>
          </p:cNvPr>
          <p:cNvPicPr>
            <a:picLocks noChangeAspect="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l="20187" r="23269" b="16332"/>
          <a:stretch/>
        </p:blipFill>
        <p:spPr>
          <a:xfrm>
            <a:off x="6480130" y="3646783"/>
            <a:ext cx="685837" cy="1014830"/>
          </a:xfrm>
          <a:prstGeom prst="rect">
            <a:avLst/>
          </a:prstGeom>
        </p:spPr>
      </p:pic>
      <p:sp>
        <p:nvSpPr>
          <p:cNvPr id="69" name="TextBox 68">
            <a:extLst>
              <a:ext uri="{FF2B5EF4-FFF2-40B4-BE49-F238E27FC236}">
                <a16:creationId xmlns:a16="http://schemas.microsoft.com/office/drawing/2014/main" id="{52588C52-8F88-43EF-A9B7-5F3B26A78B0B}"/>
              </a:ext>
            </a:extLst>
          </p:cNvPr>
          <p:cNvSpPr txBox="1"/>
          <p:nvPr/>
        </p:nvSpPr>
        <p:spPr>
          <a:xfrm rot="20890788">
            <a:off x="5436402" y="1698120"/>
            <a:ext cx="2283036" cy="307777"/>
          </a:xfrm>
          <a:prstGeom prst="rect">
            <a:avLst/>
          </a:prstGeom>
          <a:noFill/>
        </p:spPr>
        <p:txBody>
          <a:bodyPr wrap="square" rtlCol="0">
            <a:spAutoFit/>
          </a:bodyPr>
          <a:lstStyle/>
          <a:p>
            <a:r>
              <a:rPr lang="en-US" sz="1400" dirty="0">
                <a:solidFill>
                  <a:schemeClr val="bg1"/>
                </a:solidFill>
              </a:rPr>
              <a:t>Communications</a:t>
            </a:r>
          </a:p>
        </p:txBody>
      </p:sp>
      <p:sp>
        <p:nvSpPr>
          <p:cNvPr id="39" name="TextBox 38">
            <a:extLst>
              <a:ext uri="{FF2B5EF4-FFF2-40B4-BE49-F238E27FC236}">
                <a16:creationId xmlns:a16="http://schemas.microsoft.com/office/drawing/2014/main" id="{563A8E48-3BDD-4FA2-90FB-14D6095342BD}"/>
              </a:ext>
            </a:extLst>
          </p:cNvPr>
          <p:cNvSpPr txBox="1"/>
          <p:nvPr/>
        </p:nvSpPr>
        <p:spPr>
          <a:xfrm rot="21125189">
            <a:off x="4199935" y="5447029"/>
            <a:ext cx="2283036" cy="369332"/>
          </a:xfrm>
          <a:prstGeom prst="rect">
            <a:avLst/>
          </a:prstGeom>
          <a:noFill/>
        </p:spPr>
        <p:txBody>
          <a:bodyPr wrap="square" rtlCol="0">
            <a:spAutoFit/>
          </a:bodyPr>
          <a:lstStyle/>
          <a:p>
            <a:r>
              <a:rPr lang="en-US" dirty="0">
                <a:solidFill>
                  <a:schemeClr val="bg1"/>
                </a:solidFill>
              </a:rPr>
              <a:t>Communications</a:t>
            </a:r>
          </a:p>
        </p:txBody>
      </p:sp>
      <p:sp>
        <p:nvSpPr>
          <p:cNvPr id="68" name="TextBox 67">
            <a:extLst>
              <a:ext uri="{FF2B5EF4-FFF2-40B4-BE49-F238E27FC236}">
                <a16:creationId xmlns:a16="http://schemas.microsoft.com/office/drawing/2014/main" id="{BEC9E2DE-5B38-46E9-8A98-11C5D3120694}"/>
              </a:ext>
            </a:extLst>
          </p:cNvPr>
          <p:cNvSpPr txBox="1"/>
          <p:nvPr/>
        </p:nvSpPr>
        <p:spPr>
          <a:xfrm rot="20181903">
            <a:off x="7615258" y="4467674"/>
            <a:ext cx="2283036" cy="369332"/>
          </a:xfrm>
          <a:prstGeom prst="rect">
            <a:avLst/>
          </a:prstGeom>
          <a:noFill/>
        </p:spPr>
        <p:txBody>
          <a:bodyPr wrap="square" rtlCol="0">
            <a:spAutoFit/>
          </a:bodyPr>
          <a:lstStyle/>
          <a:p>
            <a:r>
              <a:rPr lang="en-US" dirty="0">
                <a:solidFill>
                  <a:schemeClr val="bg1"/>
                </a:solidFill>
              </a:rPr>
              <a:t>Communications</a:t>
            </a:r>
          </a:p>
        </p:txBody>
      </p:sp>
      <p:sp>
        <p:nvSpPr>
          <p:cNvPr id="67" name="TextBox 66">
            <a:extLst>
              <a:ext uri="{FF2B5EF4-FFF2-40B4-BE49-F238E27FC236}">
                <a16:creationId xmlns:a16="http://schemas.microsoft.com/office/drawing/2014/main" id="{8B0D6C59-A456-4276-AEFD-6287A851064A}"/>
              </a:ext>
            </a:extLst>
          </p:cNvPr>
          <p:cNvSpPr txBox="1"/>
          <p:nvPr/>
        </p:nvSpPr>
        <p:spPr>
          <a:xfrm rot="173712">
            <a:off x="4518730" y="2956389"/>
            <a:ext cx="2283036" cy="369332"/>
          </a:xfrm>
          <a:prstGeom prst="rect">
            <a:avLst/>
          </a:prstGeom>
          <a:noFill/>
        </p:spPr>
        <p:txBody>
          <a:bodyPr wrap="square" rtlCol="0">
            <a:spAutoFit/>
          </a:bodyPr>
          <a:lstStyle/>
          <a:p>
            <a:r>
              <a:rPr lang="en-US" dirty="0">
                <a:solidFill>
                  <a:schemeClr val="bg1"/>
                </a:solidFill>
              </a:rPr>
              <a:t>Communications</a:t>
            </a:r>
          </a:p>
        </p:txBody>
      </p:sp>
      <p:pic>
        <p:nvPicPr>
          <p:cNvPr id="47" name="Picture 46">
            <a:extLst>
              <a:ext uri="{FF2B5EF4-FFF2-40B4-BE49-F238E27FC236}">
                <a16:creationId xmlns:a16="http://schemas.microsoft.com/office/drawing/2014/main" id="{A47C3AEA-AF63-4FC2-AACD-44C9826736F6}"/>
              </a:ext>
            </a:extLst>
          </p:cNvPr>
          <p:cNvPicPr>
            <a:picLocks noChangeAspect="1"/>
          </p:cNvPicPr>
          <p:nvPr/>
        </p:nvPicPr>
        <p:blipFill rotWithShape="1">
          <a:blip r:embed="rId11"/>
          <a:srcRect l="11885" t="-6714" r="16186" b="18590"/>
          <a:stretch/>
        </p:blipFill>
        <p:spPr>
          <a:xfrm rot="10578921">
            <a:off x="9487959" y="836978"/>
            <a:ext cx="965870" cy="1167639"/>
          </a:xfrm>
          <a:prstGeom prst="rect">
            <a:avLst/>
          </a:prstGeom>
        </p:spPr>
      </p:pic>
      <p:pic>
        <p:nvPicPr>
          <p:cNvPr id="49" name="Picture 48">
            <a:extLst>
              <a:ext uri="{FF2B5EF4-FFF2-40B4-BE49-F238E27FC236}">
                <a16:creationId xmlns:a16="http://schemas.microsoft.com/office/drawing/2014/main" id="{5165B447-7BAB-4429-8508-1402AC28CE2A}"/>
              </a:ext>
            </a:extLst>
          </p:cNvPr>
          <p:cNvPicPr>
            <a:picLocks noChangeAspect="1"/>
          </p:cNvPicPr>
          <p:nvPr/>
        </p:nvPicPr>
        <p:blipFill rotWithShape="1">
          <a:blip r:embed="rId12"/>
          <a:srcRect l="14051" t="4084" r="12975" b="23572"/>
          <a:stretch/>
        </p:blipFill>
        <p:spPr>
          <a:xfrm>
            <a:off x="9780387" y="1331814"/>
            <a:ext cx="478397" cy="474267"/>
          </a:xfrm>
          <a:prstGeom prst="rect">
            <a:avLst/>
          </a:prstGeom>
        </p:spPr>
      </p:pic>
      <p:sp>
        <p:nvSpPr>
          <p:cNvPr id="51" name="TextBox 50">
            <a:extLst>
              <a:ext uri="{FF2B5EF4-FFF2-40B4-BE49-F238E27FC236}">
                <a16:creationId xmlns:a16="http://schemas.microsoft.com/office/drawing/2014/main" id="{75CF6905-D584-4879-BBCA-14B15E7409F0}"/>
              </a:ext>
            </a:extLst>
          </p:cNvPr>
          <p:cNvSpPr txBox="1"/>
          <p:nvPr/>
        </p:nvSpPr>
        <p:spPr>
          <a:xfrm>
            <a:off x="8590361" y="1287902"/>
            <a:ext cx="1115628" cy="307777"/>
          </a:xfrm>
          <a:prstGeom prst="rect">
            <a:avLst/>
          </a:prstGeom>
          <a:solidFill>
            <a:schemeClr val="tx1"/>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Evaluation</a:t>
            </a:r>
          </a:p>
        </p:txBody>
      </p:sp>
      <p:pic>
        <p:nvPicPr>
          <p:cNvPr id="42" name="Picture 41" descr="A picture containing logo&#10;&#10;Description automatically generated">
            <a:extLst>
              <a:ext uri="{FF2B5EF4-FFF2-40B4-BE49-F238E27FC236}">
                <a16:creationId xmlns:a16="http://schemas.microsoft.com/office/drawing/2014/main" id="{90CFC033-D0E9-8E53-200B-1B3775702A9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48346" y="4962824"/>
            <a:ext cx="1169397" cy="801346"/>
          </a:xfrm>
          <a:prstGeom prst="rect">
            <a:avLst/>
          </a:prstGeom>
        </p:spPr>
      </p:pic>
    </p:spTree>
    <p:extLst>
      <p:ext uri="{BB962C8B-B14F-4D97-AF65-F5344CB8AC3E}">
        <p14:creationId xmlns:p14="http://schemas.microsoft.com/office/powerpoint/2010/main" val="321949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etropolitan">
  <a:themeElements>
    <a:clrScheme name="Breathe Easy NC Custom Colors">
      <a:dk1>
        <a:srgbClr val="000000"/>
      </a:dk1>
      <a:lt1>
        <a:srgbClr val="FFFFFF"/>
      </a:lt1>
      <a:dk2>
        <a:srgbClr val="8DC575"/>
      </a:dk2>
      <a:lt2>
        <a:srgbClr val="FFFFFF"/>
      </a:lt2>
      <a:accent1>
        <a:srgbClr val="91348B"/>
      </a:accent1>
      <a:accent2>
        <a:srgbClr val="8DC575"/>
      </a:accent2>
      <a:accent3>
        <a:srgbClr val="EED0EC"/>
      </a:accent3>
      <a:accent4>
        <a:srgbClr val="002060"/>
      </a:accent4>
      <a:accent5>
        <a:srgbClr val="2C8B26"/>
      </a:accent5>
      <a:accent6>
        <a:srgbClr val="47A7FF"/>
      </a:accent6>
      <a:hlink>
        <a:srgbClr val="47A7FF"/>
      </a:hlink>
      <a:folHlink>
        <a:srgbClr val="8C8C8C"/>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6677</TotalTime>
  <Words>3153</Words>
  <Application>Microsoft Office PowerPoint</Application>
  <PresentationFormat>Widescreen</PresentationFormat>
  <Paragraphs>235</Paragraphs>
  <Slides>19</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Aptos</vt:lpstr>
      <vt:lpstr>Aptos Display</vt:lpstr>
      <vt:lpstr>Arial</vt:lpstr>
      <vt:lpstr>Arial Rounded MT Bold</vt:lpstr>
      <vt:lpstr>Calibri</vt:lpstr>
      <vt:lpstr>Calibri Light</vt:lpstr>
      <vt:lpstr>Symbol</vt:lpstr>
      <vt:lpstr>Times New Roman</vt:lpstr>
      <vt:lpstr>Univers Condensed Light</vt:lpstr>
      <vt:lpstr>Univers Light</vt:lpstr>
      <vt:lpstr>Office Theme</vt:lpstr>
      <vt:lpstr>Metropolitan</vt:lpstr>
      <vt:lpstr>PowerPoint Presentation</vt:lpstr>
      <vt:lpstr>PowerPoint Presentation</vt:lpstr>
      <vt:lpstr>The odds are stacked against people with behavioral health conditions trying to quit</vt:lpstr>
      <vt:lpstr>Nicotine Addiction Is a Source of Stress</vt:lpstr>
      <vt:lpstr>We can double North Carolinians’ chances of quitting.</vt:lpstr>
      <vt:lpstr>Level Setting</vt:lpstr>
      <vt:lpstr>North Carolina Tobacco-Free Policy Requirement</vt:lpstr>
      <vt:lpstr>PowerPoint Presentation</vt:lpstr>
      <vt:lpstr>PowerPoint Presentation</vt:lpstr>
      <vt:lpstr>We are rolling on the road to a healthier NC</vt:lpstr>
      <vt:lpstr>Congratulations!  </vt:lpstr>
      <vt:lpstr>Seeking Compliance First  with Training and Technical Assistance </vt:lpstr>
      <vt:lpstr>Your Regional Tobacco Control Infrastructure </vt:lpstr>
      <vt:lpstr>Questions? Comments?  </vt:lpstr>
      <vt:lpstr>Some additional resources </vt:lpstr>
      <vt:lpstr>Recommendations for Implementation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Herndon, Sally</dc:creator>
  <cp:lastModifiedBy>Karen Davis</cp:lastModifiedBy>
  <cp:revision>21</cp:revision>
  <cp:lastPrinted>2024-06-19T11:18:29Z</cp:lastPrinted>
  <dcterms:created xsi:type="dcterms:W3CDTF">2024-06-11T12:30:25Z</dcterms:created>
  <dcterms:modified xsi:type="dcterms:W3CDTF">2024-06-20T17:39:37Z</dcterms:modified>
</cp:coreProperties>
</file>