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1"/>
  </p:notesMasterIdLst>
  <p:sldIdLst>
    <p:sldId id="256" r:id="rId5"/>
    <p:sldId id="280" r:id="rId6"/>
    <p:sldId id="282" r:id="rId7"/>
    <p:sldId id="283" r:id="rId8"/>
    <p:sldId id="286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FE9"/>
    <a:srgbClr val="03039B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C53CC-74DE-4CB2-97C3-4F3AF1EB01CF}" v="16" dt="2024-06-11T12:31:16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q.nc.gov/pfas-treatment-system-assistance-program#Tab-ApplyForReimbursement-129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869" y="3235764"/>
            <a:ext cx="10900766" cy="1279086"/>
          </a:xfrm>
        </p:spPr>
        <p:txBody>
          <a:bodyPr>
            <a:normAutofit/>
          </a:bodyPr>
          <a:lstStyle/>
          <a:p>
            <a:r>
              <a:rPr lang="en-US" dirty="0"/>
              <a:t>Bernard Allen Program’s PFAS Treatment System Reimbursement Program</a:t>
            </a:r>
            <a:br>
              <a:rPr lang="en-US" dirty="0"/>
            </a:br>
            <a:br>
              <a:rPr lang="en-US" dirty="0"/>
            </a:br>
            <a:r>
              <a:rPr lang="en-US" sz="2200" i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Vincent Antrilli, Program Supervisor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601" y="2814221"/>
            <a:ext cx="2508034" cy="614779"/>
          </a:xfrm>
        </p:spPr>
        <p:txBody>
          <a:bodyPr/>
          <a:lstStyle/>
          <a:p>
            <a:r>
              <a:rPr lang="en-US" dirty="0"/>
              <a:t>June 7, 2024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049735-440B-ABF7-9E7E-53DF9BD0B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 Statute: 87-98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6F23-1119-BC80-D0F4-8DD8CA35223D}"/>
              </a:ext>
            </a:extLst>
          </p:cNvPr>
          <p:cNvSpPr txBox="1"/>
          <p:nvPr/>
        </p:nvSpPr>
        <p:spPr>
          <a:xfrm>
            <a:off x="322532" y="1710446"/>
            <a:ext cx="501691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Established 2007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Perform well sampling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Provide alternative drinking water supplies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Bottled Water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Treatment Systems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Water Service Connections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Treatment System Maintenance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09D0F-0D42-8772-FEFF-D90022CF57F9}"/>
              </a:ext>
            </a:extLst>
          </p:cNvPr>
          <p:cNvSpPr txBox="1"/>
          <p:nvPr/>
        </p:nvSpPr>
        <p:spPr>
          <a:xfrm>
            <a:off x="5928675" y="1813860"/>
            <a:ext cx="501691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Qualifications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Contamination above drinking water standards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Financial Qualification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Less than 3x Poverty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Business or Corp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Didn’t Cause Contamination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Not Naturally Occurring</a:t>
            </a:r>
          </a:p>
        </p:txBody>
      </p:sp>
    </p:spTree>
    <p:extLst>
      <p:ext uri="{BB962C8B-B14F-4D97-AF65-F5344CB8AC3E}">
        <p14:creationId xmlns:p14="http://schemas.microsoft.com/office/powerpoint/2010/main" val="205200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049735-440B-ABF7-9E7E-53DF9BD0B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 Statute: 87-98 Modification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6F23-1119-BC80-D0F4-8DD8CA35223D}"/>
              </a:ext>
            </a:extLst>
          </p:cNvPr>
          <p:cNvSpPr txBox="1"/>
          <p:nvPr/>
        </p:nvSpPr>
        <p:spPr>
          <a:xfrm>
            <a:off x="333773" y="1781123"/>
            <a:ext cx="576222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2022 G.S. 87-98 was modified to include provisions for PFAS.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income limit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Contamination limits expanded to include DHHS health goal and EPA’s proposed  health advisory standards for contaminants without MCL or 2L 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F7850-0140-1C96-3193-23C188436298}"/>
              </a:ext>
            </a:extLst>
          </p:cNvPr>
          <p:cNvSpPr txBox="1"/>
          <p:nvPr/>
        </p:nvSpPr>
        <p:spPr>
          <a:xfrm>
            <a:off x="6018713" y="1797363"/>
            <a:ext cx="58290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Basis for Determining Treatment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PFOA	4.0 ng/L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PFOS	4.0 ng/L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PFNA 	10 ng/L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PFHxS</a:t>
            </a:r>
            <a:r>
              <a:rPr lang="en-US" sz="2000" dirty="0"/>
              <a:t>	10 ug/L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HFPO-DA 10 ug/L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mixture of two or more HFPO-DA, PFBS, PFHXS, PFNA at hazard index of 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60AA1-4618-D214-CA94-D36DBAE00820}"/>
              </a:ext>
            </a:extLst>
          </p:cNvPr>
          <p:cNvSpPr txBox="1"/>
          <p:nvPr/>
        </p:nvSpPr>
        <p:spPr>
          <a:xfrm>
            <a:off x="344197" y="4308884"/>
            <a:ext cx="61726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Eligibility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PFAS Exceedance according to Basis for Determining Treatment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Treatment system purchased and installed after Nov 2019</a:t>
            </a:r>
          </a:p>
        </p:txBody>
      </p:sp>
    </p:spTree>
    <p:extLst>
      <p:ext uri="{BB962C8B-B14F-4D97-AF65-F5344CB8AC3E}">
        <p14:creationId xmlns:p14="http://schemas.microsoft.com/office/powerpoint/2010/main" val="354352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049735-440B-ABF7-9E7E-53DF9BD0B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PFAS Treatment System Reimbursement Program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46F23-1119-BC80-D0F4-8DD8CA35223D}"/>
              </a:ext>
            </a:extLst>
          </p:cNvPr>
          <p:cNvSpPr txBox="1"/>
          <p:nvPr/>
        </p:nvSpPr>
        <p:spPr>
          <a:xfrm>
            <a:off x="608717" y="1783090"/>
            <a:ext cx="352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Current Program Areas</a:t>
            </a:r>
          </a:p>
          <a:p>
            <a:endParaRPr lang="en-US" sz="2400" dirty="0"/>
          </a:p>
        </p:txBody>
      </p:sp>
      <p:pic>
        <p:nvPicPr>
          <p:cNvPr id="5" name="Picture 4" descr="A map of the state of north carolina&#10;&#10;Description automatically generated">
            <a:extLst>
              <a:ext uri="{FF2B5EF4-FFF2-40B4-BE49-F238E27FC236}">
                <a16:creationId xmlns:a16="http://schemas.microsoft.com/office/drawing/2014/main" id="{0F25EB1C-61C7-1E47-3648-3F11AB57F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48" y="2282179"/>
            <a:ext cx="9283840" cy="3615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7F59D-C22B-A888-EA30-6924D382E2D1}"/>
              </a:ext>
            </a:extLst>
          </p:cNvPr>
          <p:cNvSpPr txBox="1"/>
          <p:nvPr/>
        </p:nvSpPr>
        <p:spPr>
          <a:xfrm>
            <a:off x="1434516" y="4957894"/>
            <a:ext cx="303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Initial Pilot Program Areas</a:t>
            </a:r>
          </a:p>
          <a:p>
            <a:r>
              <a:rPr lang="en-US" dirty="0"/>
              <a:t>= Program Expansion Areas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48273-697C-499B-C79B-9551FE8CA361}"/>
              </a:ext>
            </a:extLst>
          </p:cNvPr>
          <p:cNvSpPr/>
          <p:nvPr/>
        </p:nvSpPr>
        <p:spPr>
          <a:xfrm>
            <a:off x="977315" y="5015338"/>
            <a:ext cx="411061" cy="200605"/>
          </a:xfrm>
          <a:prstGeom prst="rect">
            <a:avLst/>
          </a:prstGeom>
          <a:solidFill>
            <a:srgbClr val="03039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FDC74-395B-E99F-EAAE-EFD7F3DE8BB4}"/>
              </a:ext>
            </a:extLst>
          </p:cNvPr>
          <p:cNvSpPr/>
          <p:nvPr/>
        </p:nvSpPr>
        <p:spPr>
          <a:xfrm>
            <a:off x="977316" y="5308531"/>
            <a:ext cx="411061" cy="200605"/>
          </a:xfrm>
          <a:prstGeom prst="rect">
            <a:avLst/>
          </a:prstGeom>
          <a:solidFill>
            <a:srgbClr val="719F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049735-440B-ABF7-9E7E-53DF9BD0B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PFAS Treatment System Reimbursement Program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FAC73-FEA0-3CFE-24C2-413AAE9C4473}"/>
              </a:ext>
            </a:extLst>
          </p:cNvPr>
          <p:cNvSpPr txBox="1"/>
          <p:nvPr/>
        </p:nvSpPr>
        <p:spPr>
          <a:xfrm>
            <a:off x="695325" y="1690021"/>
            <a:ext cx="4709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nonrecurring funding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Tiered approach to reimbursement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Treatment System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Income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DACFB-FFF1-D195-3E92-500C5958882F}"/>
              </a:ext>
            </a:extLst>
          </p:cNvPr>
          <p:cNvSpPr txBox="1"/>
          <p:nvPr/>
        </p:nvSpPr>
        <p:spPr>
          <a:xfrm>
            <a:off x="5626553" y="1690021"/>
            <a:ext cx="59912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Treatment System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Group A: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Point-of-entry whole house GAC or RO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Point-of-use </a:t>
            </a:r>
            <a:r>
              <a:rPr lang="en-US" sz="2000" dirty="0" err="1"/>
              <a:t>Kinetico</a:t>
            </a:r>
            <a:r>
              <a:rPr lang="en-US" sz="2000" dirty="0"/>
              <a:t> K-5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Group B: Point-of-use 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Group C: Point-of-use dual chamber carbon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A90E7-3A9A-ACD2-B1D0-56FCE54682F8}"/>
              </a:ext>
            </a:extLst>
          </p:cNvPr>
          <p:cNvSpPr txBox="1"/>
          <p:nvPr/>
        </p:nvSpPr>
        <p:spPr>
          <a:xfrm>
            <a:off x="5626553" y="3875640"/>
            <a:ext cx="5743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Income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Range 1 (up to 2x Poverty Level)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Range 2 (2x to 4x Poverty Level)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Range 3 (Above 4x Poverty Level)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7C40B3-27BE-DFA8-A312-BEFEE91DB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35009"/>
              </p:ext>
            </p:extLst>
          </p:nvPr>
        </p:nvGraphicFramePr>
        <p:xfrm>
          <a:off x="821872" y="3567863"/>
          <a:ext cx="3782785" cy="1737200"/>
        </p:xfrm>
        <a:graphic>
          <a:graphicData uri="http://schemas.openxmlformats.org/drawingml/2006/table">
            <a:tbl>
              <a:tblPr/>
              <a:tblGrid>
                <a:gridCol w="436790">
                  <a:extLst>
                    <a:ext uri="{9D8B030D-6E8A-4147-A177-3AD203B41FA5}">
                      <a16:colId xmlns:a16="http://schemas.microsoft.com/office/drawing/2014/main" val="1784943468"/>
                    </a:ext>
                  </a:extLst>
                </a:gridCol>
                <a:gridCol w="865415">
                  <a:extLst>
                    <a:ext uri="{9D8B030D-6E8A-4147-A177-3AD203B41FA5}">
                      <a16:colId xmlns:a16="http://schemas.microsoft.com/office/drawing/2014/main" val="788123700"/>
                    </a:ext>
                  </a:extLst>
                </a:gridCol>
                <a:gridCol w="855887">
                  <a:extLst>
                    <a:ext uri="{9D8B030D-6E8A-4147-A177-3AD203B41FA5}">
                      <a16:colId xmlns:a16="http://schemas.microsoft.com/office/drawing/2014/main" val="393111203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655833471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422027388"/>
                    </a:ext>
                  </a:extLst>
                </a:gridCol>
              </a:tblGrid>
              <a:tr h="16630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 System Payout Chart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 System 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71543"/>
                  </a:ext>
                </a:extLst>
              </a:tr>
              <a:tr h="37465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559075"/>
                  </a:ext>
                </a:extLst>
              </a:tr>
              <a:tr h="3514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Range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933670"/>
                  </a:ext>
                </a:extLst>
              </a:tr>
              <a:tr h="346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$ 2,250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$ 375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43284"/>
                  </a:ext>
                </a:extLst>
              </a:tr>
              <a:tr h="390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$ 1,500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01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049735-440B-ABF7-9E7E-53DF9BD0B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PFAS Treatment System Reimbursement Program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AC483-3770-40C5-B5ED-0B6FEFFF907B}"/>
              </a:ext>
            </a:extLst>
          </p:cNvPr>
          <p:cNvSpPr txBox="1"/>
          <p:nvPr/>
        </p:nvSpPr>
        <p:spPr>
          <a:xfrm>
            <a:off x="695324" y="1690021"/>
            <a:ext cx="10799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Application Package</a:t>
            </a:r>
          </a:p>
          <a:p>
            <a:endParaRPr lang="en-US" sz="2400" dirty="0"/>
          </a:p>
          <a:p>
            <a:r>
              <a:rPr lang="en-US" sz="2400" dirty="0"/>
              <a:t>Applications are mailed out and can also be accessed online at:</a:t>
            </a:r>
          </a:p>
          <a:p>
            <a:endParaRPr lang="en-US" sz="2400" dirty="0"/>
          </a:p>
          <a:p>
            <a:pPr algn="ctr"/>
            <a:r>
              <a:rPr lang="en-US" sz="2400" dirty="0">
                <a:hlinkClick r:id="rId3"/>
              </a:rPr>
              <a:t>PFAS Treatment System Assistance Program | NC DEQ</a:t>
            </a:r>
            <a:endParaRPr lang="en-US" sz="2400" dirty="0"/>
          </a:p>
        </p:txBody>
      </p:sp>
      <p:pic>
        <p:nvPicPr>
          <p:cNvPr id="4" name="Picture 3" descr="A qr code with a logo&#10;&#10;Description automatically generated">
            <a:extLst>
              <a:ext uri="{FF2B5EF4-FFF2-40B4-BE49-F238E27FC236}">
                <a16:creationId xmlns:a16="http://schemas.microsoft.com/office/drawing/2014/main" id="{734DC378-9206-A8D3-1A63-B7302DB63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70" y="4041306"/>
            <a:ext cx="1208316" cy="12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16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7c26e27-a340-4306-98a7-c36055956ab5"/>
    <ds:schemaRef ds:uri="http://schemas.microsoft.com/office/2006/documentManagement/types"/>
    <ds:schemaRef ds:uri="2893163c-4790-4570-a539-5f3cb3bacb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Words>369</Words>
  <Application>Microsoft Office PowerPoint</Application>
  <PresentationFormat>Widescreen</PresentationFormat>
  <Paragraphs>90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2_Office Theme</vt:lpstr>
      <vt:lpstr>Bernard Allen Program’s PFAS Treatment System Reimbursement Program  Vincent Antrilli, Program Supervisor</vt:lpstr>
      <vt:lpstr>NC Statute: 87-98</vt:lpstr>
      <vt:lpstr>NC Statute: 87-98 Modification</vt:lpstr>
      <vt:lpstr>PFAS Treatment System Reimbursement Program</vt:lpstr>
      <vt:lpstr>PFAS Treatment System Reimbursement Program</vt:lpstr>
      <vt:lpstr>PFAS Treatment System Reimbursement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Karen Davis</cp:lastModifiedBy>
  <cp:revision>27</cp:revision>
  <dcterms:created xsi:type="dcterms:W3CDTF">2015-06-24T15:01:50Z</dcterms:created>
  <dcterms:modified xsi:type="dcterms:W3CDTF">2024-06-18T22:32:17Z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