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36" r:id="rId4"/>
  </p:sldMasterIdLst>
  <p:notesMasterIdLst>
    <p:notesMasterId r:id="rId21"/>
  </p:notesMasterIdLst>
  <p:handoutMasterIdLst>
    <p:handoutMasterId r:id="rId22"/>
  </p:handoutMasterIdLst>
  <p:sldIdLst>
    <p:sldId id="485" r:id="rId5"/>
    <p:sldId id="582" r:id="rId6"/>
    <p:sldId id="583" r:id="rId7"/>
    <p:sldId id="555" r:id="rId8"/>
    <p:sldId id="585" r:id="rId9"/>
    <p:sldId id="568" r:id="rId10"/>
    <p:sldId id="577" r:id="rId11"/>
    <p:sldId id="580" r:id="rId12"/>
    <p:sldId id="566" r:id="rId13"/>
    <p:sldId id="561" r:id="rId14"/>
    <p:sldId id="567" r:id="rId15"/>
    <p:sldId id="508" r:id="rId16"/>
    <p:sldId id="598" r:id="rId17"/>
    <p:sldId id="529" r:id="rId18"/>
    <p:sldId id="605" r:id="rId19"/>
    <p:sldId id="504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8DC2"/>
    <a:srgbClr val="778591"/>
    <a:srgbClr val="CC6600"/>
    <a:srgbClr val="993300"/>
    <a:srgbClr val="CD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0116" autoAdjust="0"/>
  </p:normalViewPr>
  <p:slideViewPr>
    <p:cSldViewPr snapToGrid="0">
      <p:cViewPr varScale="1">
        <p:scale>
          <a:sx n="77" d="100"/>
          <a:sy n="77" d="100"/>
        </p:scale>
        <p:origin x="164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3"/>
            <a:ext cx="3038475" cy="466580"/>
          </a:xfrm>
          <a:prstGeom prst="rect">
            <a:avLst/>
          </a:prstGeom>
        </p:spPr>
        <p:txBody>
          <a:bodyPr vert="horz" lIns="91406" tIns="45703" rIns="91406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4" y="3"/>
            <a:ext cx="3038475" cy="466580"/>
          </a:xfrm>
          <a:prstGeom prst="rect">
            <a:avLst/>
          </a:prstGeom>
        </p:spPr>
        <p:txBody>
          <a:bodyPr vert="horz" lIns="91406" tIns="45703" rIns="91406" bIns="45703" rtlCol="0"/>
          <a:lstStyle>
            <a:lvl1pPr algn="r">
              <a:defRPr sz="1200"/>
            </a:lvl1pPr>
          </a:lstStyle>
          <a:p>
            <a:fld id="{B1AB1660-D3C0-424E-B384-6DE1D323BCD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" y="8829828"/>
            <a:ext cx="3038475" cy="466580"/>
          </a:xfrm>
          <a:prstGeom prst="rect">
            <a:avLst/>
          </a:prstGeom>
        </p:spPr>
        <p:txBody>
          <a:bodyPr vert="horz" lIns="91406" tIns="45703" rIns="91406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4" y="8829828"/>
            <a:ext cx="3038475" cy="466580"/>
          </a:xfrm>
          <a:prstGeom prst="rect">
            <a:avLst/>
          </a:prstGeom>
        </p:spPr>
        <p:txBody>
          <a:bodyPr vert="horz" lIns="91406" tIns="45703" rIns="91406" bIns="45703" rtlCol="0" anchor="b"/>
          <a:lstStyle>
            <a:lvl1pPr algn="r">
              <a:defRPr sz="1200"/>
            </a:lvl1pPr>
          </a:lstStyle>
          <a:p>
            <a:fld id="{32619907-ED9A-4DCF-BD3C-94F2C013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89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3037840" cy="466434"/>
          </a:xfrm>
          <a:prstGeom prst="rect">
            <a:avLst/>
          </a:prstGeom>
        </p:spPr>
        <p:txBody>
          <a:bodyPr vert="horz" lIns="91406" tIns="45703" rIns="91406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7"/>
            <a:ext cx="3037840" cy="466434"/>
          </a:xfrm>
          <a:prstGeom prst="rect">
            <a:avLst/>
          </a:prstGeom>
        </p:spPr>
        <p:txBody>
          <a:bodyPr vert="horz" lIns="91406" tIns="45703" rIns="91406" bIns="45703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6" tIns="45703" rIns="91406" bIns="457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60"/>
          </a:xfrm>
          <a:prstGeom prst="rect">
            <a:avLst/>
          </a:prstGeom>
        </p:spPr>
        <p:txBody>
          <a:bodyPr vert="horz" lIns="91406" tIns="45703" rIns="91406" bIns="457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06" tIns="45703" rIns="91406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8"/>
            <a:ext cx="3037840" cy="466433"/>
          </a:xfrm>
          <a:prstGeom prst="rect">
            <a:avLst/>
          </a:prstGeom>
        </p:spPr>
        <p:txBody>
          <a:bodyPr vert="horz" lIns="91406" tIns="45703" rIns="91406" bIns="45703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FB8F1-2088-DFE3-1A05-453DB3AF2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971148-9AAE-6762-8D3B-9336B1A60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E77EB-0A78-BBBB-7203-E7D2CFE31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EC19E-B43F-90B3-AF7F-8C0C27AC7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32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A1FAF-7FD8-31A4-930F-D2790917E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E56A6E-C2BE-E347-D895-3161782F9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0B567-3722-5773-7ED3-500967182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9D474-0E57-F40B-01E0-FFA161C6C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31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0BAA8-F243-4383-FB4B-E62495263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FFC79-9277-4B02-ED46-0A2D874D8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F31F0-186B-C5AF-C726-81F0CC42A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25257-155B-5338-0AE8-3F66DB173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4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3.7M people served</a:t>
            </a:r>
          </a:p>
          <a:p>
            <a:r>
              <a:rPr lang="en-US" dirty="0"/>
              <a:t>95% of that population served by SW but only 15% of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48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56573-5D37-55B4-29E2-4B8939E36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D4455-6CAF-009D-7697-9EEA871DA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31571-EACE-DFBC-0BB6-CEEFE893B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24584-DB1C-47D3-FDCD-8AB8832ED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4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BD727-D742-1B6E-9145-436BCEFA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6AC964-873E-F598-A12A-0684D5095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ED052B-AF7D-FBC5-096A-C5A6E80F0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D6EEA-52ED-EF9D-5224-5064C46FC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6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52A05-2281-08C2-F663-E2694072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2FA7EF-6FB8-60CA-4F2C-4BF445C35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9A0826-0AFE-6B1A-2959-8C35F2636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8B688-E772-F359-3737-D6FCCD5E4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42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AEF75-8F5D-1A88-E6DB-E05193E4C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BC771-E95F-D758-E174-FC8C93286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9CDA1A-A5D9-D817-B200-542A6F5F1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9FA61-7E6A-8586-A81A-05C64913A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4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A1959-C69C-5069-4D24-1A4B6D6F3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9B151A-E0A6-D1EF-6DAA-7D67262FB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BA71F-B11F-DCBD-A6AD-0E284F9CC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DE99A-D04C-0D77-9AD8-C155D3549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2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39B3C-934A-E07E-EF64-9E9602FE4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A5975-FC8F-24C3-BCD1-B4CEF005C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72505-35FC-F0D7-C8E2-A8AC3A40E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6EDA4-FFEE-05B0-D11D-7C1629374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1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99E22-402A-395C-7303-D20BD6DD4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B5296-F3A4-2CA7-1CBA-08B15E6A0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D7353-F4EB-6397-7809-2BFEF2623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B37DF-3855-FE7A-93BA-29AB8FCC3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24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1456A-3AAF-5475-7C49-BFFDA4CC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70B7D-0EF8-E668-4A6D-932B0C811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5EBD1-89D1-6730-9C12-133CFCBC8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9C6A8-DCC6-C1CA-E1D3-E7C825575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8C538-F2F8-0030-47A0-965FF0010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18996-C778-637D-A497-E16763D31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BA396-8175-3921-6949-501B94404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1FF05-C21B-99DB-0635-9FA687B11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2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180073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00255" y="51842"/>
            <a:ext cx="530112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00255" y="381752"/>
            <a:ext cx="530112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49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47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37993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36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42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3316120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64781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939" y="1266340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682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175268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6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266932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294497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771" y="1321534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70" y="1321534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4167737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581" y="6650830"/>
            <a:ext cx="20574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053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2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11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2918885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61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1208.photobucket.com/albums/cc378/lesbishop01/2010_0915Falls-Lake001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7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70130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400040"/>
            <a:ext cx="552926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80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904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3377" y="70130"/>
            <a:ext cx="43268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33377" y="400040"/>
            <a:ext cx="4326895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8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6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70130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400040"/>
            <a:ext cx="552926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4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7563" y="70130"/>
            <a:ext cx="46287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37563" y="400040"/>
            <a:ext cx="46287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012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7717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15623" y="70130"/>
            <a:ext cx="560527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15623" y="400040"/>
            <a:ext cx="5605277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464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2783" y="70130"/>
            <a:ext cx="488964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852783" y="400040"/>
            <a:ext cx="488964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2077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00255" y="51842"/>
            <a:ext cx="530112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00255" y="381752"/>
            <a:ext cx="530112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052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77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8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210725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68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5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835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28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1559272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64781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939" y="1266340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787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2814968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266932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344027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771" y="1321534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70" y="1321534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3290671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581" y="6650830"/>
            <a:ext cx="20574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282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20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64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1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287383" y="2473234"/>
            <a:ext cx="2664823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1" y="5331821"/>
            <a:ext cx="2757488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1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3377" y="70130"/>
            <a:ext cx="43268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33377" y="400040"/>
            <a:ext cx="4326895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128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20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9144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229934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577600"/>
            <a:ext cx="5529263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08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856" y="201359"/>
            <a:ext cx="53006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35856" y="549025"/>
            <a:ext cx="5300663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05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956" y="205231"/>
            <a:ext cx="45219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792957" y="563462"/>
            <a:ext cx="4521994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68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492" y="205231"/>
            <a:ext cx="4646832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99493" y="563462"/>
            <a:ext cx="464683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69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956" y="205231"/>
            <a:ext cx="4700588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792956" y="563462"/>
            <a:ext cx="4700588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32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956" y="205231"/>
            <a:ext cx="5492434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792956" y="563462"/>
            <a:ext cx="5492434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39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00" y="205231"/>
            <a:ext cx="48374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16400" y="563462"/>
            <a:ext cx="4837463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12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010" y="159510"/>
            <a:ext cx="5386102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93046"/>
            <a:ext cx="78867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5010" y="517742"/>
            <a:ext cx="5386102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988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7563" y="70130"/>
            <a:ext cx="46287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37563" y="400040"/>
            <a:ext cx="46287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548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699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51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7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14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45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39892" y="1775339"/>
            <a:ext cx="3868376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54749" y="1281613"/>
            <a:ext cx="4796369" cy="420167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09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82742" y="1896631"/>
            <a:ext cx="3868376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5" y="1360900"/>
            <a:ext cx="4796369" cy="420167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884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8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56538" y="1290869"/>
            <a:ext cx="373188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28243" y="1290987"/>
            <a:ext cx="5016091" cy="5127568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941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276734" y="1311318"/>
            <a:ext cx="373188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165" y="1311318"/>
            <a:ext cx="5016091" cy="5127568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6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9144000" cy="1005840"/>
            <a:chOff x="0" y="0"/>
            <a:chExt cx="9144000" cy="100584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00584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275579" y="0"/>
              <a:ext cx="5991225" cy="8953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"/>
                  </a:schemeClr>
                </a:gs>
                <a:gs pos="82000">
                  <a:srgbClr val="CDDEF3"/>
                </a:gs>
                <a:gs pos="15000">
                  <a:srgbClr val="CDDEF3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1975" y="219422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3549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581" y="6650830"/>
            <a:ext cx="20574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3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1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110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0" y="5499554"/>
            <a:ext cx="1985391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84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3165210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790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1208.photobucket.com/albums/cc378/lesbishop01/2010_0915Falls-Lake001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7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70130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400040"/>
            <a:ext cx="552926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398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1930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3377" y="70130"/>
            <a:ext cx="43268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33377" y="400040"/>
            <a:ext cx="4326895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5846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7563" y="70130"/>
            <a:ext cx="46287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37563" y="400040"/>
            <a:ext cx="46287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39946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84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15623" y="70130"/>
            <a:ext cx="560527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15623" y="400040"/>
            <a:ext cx="5605277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7007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15623" y="70130"/>
            <a:ext cx="560527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15623" y="400040"/>
            <a:ext cx="5605277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533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2783" y="70130"/>
            <a:ext cx="488964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852783" y="400040"/>
            <a:ext cx="488964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1407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00255" y="51842"/>
            <a:ext cx="530112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00255" y="381752"/>
            <a:ext cx="530112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6480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05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501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4599574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54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079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98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2529"/>
            <a:ext cx="9144793" cy="97544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154897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2783" y="70130"/>
            <a:ext cx="488964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852783" y="400040"/>
            <a:ext cx="488964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5027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64781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939" y="1266340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3" y="2529"/>
            <a:ext cx="914479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929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2529"/>
            <a:ext cx="914479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191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266932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2529"/>
            <a:ext cx="914479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59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771" y="1321534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70" y="1321534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2529"/>
            <a:ext cx="914479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16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581" y="6650830"/>
            <a:ext cx="20574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2529"/>
            <a:ext cx="914479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850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888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9" r:id="rId9"/>
    <p:sldLayoutId id="2147483680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81" r:id="rId17"/>
    <p:sldLayoutId id="2147483682" r:id="rId18"/>
    <p:sldLayoutId id="2147483675" r:id="rId19"/>
    <p:sldLayoutId id="2147483683" r:id="rId20"/>
    <p:sldLayoutId id="2147483684" r:id="rId21"/>
    <p:sldLayoutId id="2147483676" r:id="rId22"/>
    <p:sldLayoutId id="2147483677" r:id="rId23"/>
    <p:sldLayoutId id="2147483678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9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5491" y="3750461"/>
            <a:ext cx="3366857" cy="61477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June 19,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29A12-DE94-4FFD-9E43-4396A954F98C}"/>
              </a:ext>
            </a:extLst>
          </p:cNvPr>
          <p:cNvSpPr txBox="1"/>
          <p:nvPr/>
        </p:nvSpPr>
        <p:spPr>
          <a:xfrm>
            <a:off x="175847" y="2674975"/>
            <a:ext cx="8767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Federal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PFAS Rule &amp; North Carolina Public W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ater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28E612-4D4A-FA06-08EB-ABECD3279ACC}"/>
              </a:ext>
            </a:extLst>
          </p:cNvPr>
          <p:cNvSpPr txBox="1"/>
          <p:nvPr/>
        </p:nvSpPr>
        <p:spPr>
          <a:xfrm>
            <a:off x="3178098" y="41805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3"/>
                </a:solidFill>
              </a:rPr>
              <a:t>Rebecca Sadosky, Ph.D. </a:t>
            </a:r>
          </a:p>
        </p:txBody>
      </p:sp>
    </p:spTree>
    <p:extLst>
      <p:ext uri="{BB962C8B-B14F-4D97-AF65-F5344CB8AC3E}">
        <p14:creationId xmlns:p14="http://schemas.microsoft.com/office/powerpoint/2010/main" val="344705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F3030-B7DB-F141-8540-56E779AF6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C087C-3135-0385-B5BD-C261A35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38" y="-97345"/>
            <a:ext cx="8599862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Key PFAS Rule Effective Dates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7BDE2-E08E-118C-85A4-F4EEE34B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7A7066-A0C9-EEF1-6E4B-3E4B2F662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147783"/>
              </p:ext>
            </p:extLst>
          </p:nvPr>
        </p:nvGraphicFramePr>
        <p:xfrm>
          <a:off x="120253" y="1197032"/>
          <a:ext cx="8903494" cy="476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4009">
                  <a:extLst>
                    <a:ext uri="{9D8B030D-6E8A-4147-A177-3AD203B41FA5}">
                      <a16:colId xmlns:a16="http://schemas.microsoft.com/office/drawing/2014/main" val="1467404769"/>
                    </a:ext>
                  </a:extLst>
                </a:gridCol>
                <a:gridCol w="4019485">
                  <a:extLst>
                    <a:ext uri="{9D8B030D-6E8A-4147-A177-3AD203B41FA5}">
                      <a16:colId xmlns:a16="http://schemas.microsoft.com/office/drawing/2014/main" val="3730381176"/>
                    </a:ext>
                  </a:extLst>
                </a:gridCol>
              </a:tblGrid>
              <a:tr h="4861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Effective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86791"/>
                  </a:ext>
                </a:extLst>
              </a:tr>
              <a:tr h="100047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Meet the analytical requirements. (Initial monitoring samples must be collected in accordance with approved methods.)</a:t>
                      </a:r>
                      <a:endParaRPr lang="en-US" sz="18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June 25,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860295"/>
                  </a:ext>
                </a:extLst>
              </a:tr>
              <a:tr h="86015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Report the results of initial monitoring to the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April 26, 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582274"/>
                  </a:ext>
                </a:extLst>
              </a:tr>
              <a:tr h="86015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Meet the compliance monitoring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April 26, 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584472"/>
                  </a:ext>
                </a:extLst>
              </a:tr>
              <a:tr h="860159">
                <a:tc>
                  <a:txBody>
                    <a:bodyPr/>
                    <a:lstStyle/>
                    <a:p>
                      <a:r>
                        <a:rPr lang="en-US" sz="1800" dirty="0"/>
                        <a:t>Consumer confidence report and public notification requirements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April 26, 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71118"/>
                  </a:ext>
                </a:extLst>
              </a:tr>
              <a:tr h="70033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Meet the MCL compliance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April 26, 2029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27267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2ED6515-6FDA-59F1-0353-14905EB434D7}"/>
              </a:ext>
            </a:extLst>
          </p:cNvPr>
          <p:cNvSpPr txBox="1"/>
          <p:nvPr/>
        </p:nvSpPr>
        <p:spPr>
          <a:xfrm>
            <a:off x="7747462" y="5960456"/>
            <a:ext cx="1230283" cy="4904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4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75D9B-342A-69C9-458C-7BE61EA00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4D1A-2FB1-49CF-4555-0E64F453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19" y="-96266"/>
            <a:ext cx="7400162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Health Effect Language From Final Rule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2DE69-0AB2-5CAE-E9E4-C8E81F6D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09836E-F11B-40EC-F225-00167F7CCA90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2AB91-552E-6194-87F4-649FECEC6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E95E20-02FA-DE56-A93E-36E2F3ED5262}"/>
              </a:ext>
            </a:extLst>
          </p:cNvPr>
          <p:cNvSpPr txBox="1"/>
          <p:nvPr/>
        </p:nvSpPr>
        <p:spPr>
          <a:xfrm>
            <a:off x="328289" y="1026795"/>
            <a:ext cx="848742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The Final Rule provides standard health effects language for public notification which </a:t>
            </a:r>
            <a:r>
              <a:rPr lang="en-US" dirty="0">
                <a:sym typeface="Wingdings" panose="05000000000000000000" pitchFamily="2" charset="2"/>
              </a:rPr>
              <a:t>includes </a:t>
            </a:r>
            <a:r>
              <a:rPr lang="en-US" dirty="0"/>
              <a:t>some differentiation between contaminants.</a:t>
            </a:r>
          </a:p>
          <a:p>
            <a:pPr>
              <a:spcBef>
                <a:spcPts val="1200"/>
              </a:spcBef>
            </a:pPr>
            <a:r>
              <a:rPr lang="en-US" dirty="0"/>
              <a:t>A few key examples: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“Pregnancy and/or childhood”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/>
              <a:t>Mentioned for each of the six regulated compounds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“Elevated cholesterol levels”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/>
              <a:t>Specifically mentioned for PFNA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“Immune, thyroid, and liver effects”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/>
              <a:t>Specifically mentioned for </a:t>
            </a:r>
            <a:r>
              <a:rPr lang="en-US" dirty="0" err="1"/>
              <a:t>PFHxS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“Cancer”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/>
              <a:t>Specifically mentioned for </a:t>
            </a:r>
            <a:r>
              <a:rPr lang="en-US" dirty="0" err="1"/>
              <a:t>GenX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34" y="-27962"/>
            <a:ext cx="6048633" cy="4702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NC PWS PFAS Sampling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051322"/>
            <a:ext cx="8301705" cy="47553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>
              <a:solidFill>
                <a:schemeClr val="accent3"/>
              </a:solidFill>
            </a:endParaRPr>
          </a:p>
          <a:p>
            <a:endParaRPr lang="en-US" sz="2200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52EB68-1014-DABD-2BAE-9CA9C3434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87739"/>
              </p:ext>
            </p:extLst>
          </p:nvPr>
        </p:nvGraphicFramePr>
        <p:xfrm>
          <a:off x="0" y="977286"/>
          <a:ext cx="9143999" cy="5594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279">
                  <a:extLst>
                    <a:ext uri="{9D8B030D-6E8A-4147-A177-3AD203B41FA5}">
                      <a16:colId xmlns:a16="http://schemas.microsoft.com/office/drawing/2014/main" val="192266105"/>
                    </a:ext>
                  </a:extLst>
                </a:gridCol>
                <a:gridCol w="1414823">
                  <a:extLst>
                    <a:ext uri="{9D8B030D-6E8A-4147-A177-3AD203B41FA5}">
                      <a16:colId xmlns:a16="http://schemas.microsoft.com/office/drawing/2014/main" val="1141065641"/>
                    </a:ext>
                  </a:extLst>
                </a:gridCol>
                <a:gridCol w="1453853">
                  <a:extLst>
                    <a:ext uri="{9D8B030D-6E8A-4147-A177-3AD203B41FA5}">
                      <a16:colId xmlns:a16="http://schemas.microsoft.com/office/drawing/2014/main" val="2628093442"/>
                    </a:ext>
                  </a:extLst>
                </a:gridCol>
                <a:gridCol w="4342044">
                  <a:extLst>
                    <a:ext uri="{9D8B030D-6E8A-4147-A177-3AD203B41FA5}">
                      <a16:colId xmlns:a16="http://schemas.microsoft.com/office/drawing/2014/main" val="3897610114"/>
                    </a:ext>
                  </a:extLst>
                </a:gridCol>
              </a:tblGrid>
              <a:tr h="6393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Sampling 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Complete?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5705703"/>
                  </a:ext>
                </a:extLst>
              </a:tr>
              <a:tr h="48754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 NC Collaboratory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Raw water.  47 analytes. Municipal systems.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6942390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Public Water Supply Section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Raw and treated water. One sample/month for three months. 57 analytes.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139683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Public Water Supply Section 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Treated water. One sample at one entry point per system. 57 analytes.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7972660"/>
                  </a:ext>
                </a:extLst>
              </a:tr>
              <a:tr h="9141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Public Water Supply Section 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Treated water. One sample at one entry point per system. 57 analytes. 186 systems sampled as of June 18, 2024.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3448757"/>
                  </a:ext>
                </a:extLst>
              </a:tr>
              <a:tr h="860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UCMR5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Treated water. Multiple samples per system/per entry point. 29 analytes. 177 systems sampled as of May 31, 2024.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472443"/>
                  </a:ext>
                </a:extLst>
              </a:tr>
              <a:tr h="860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Aqua North Carolina, Inc.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Treated water samples only. Data available for six analytes. Received results in April 2024.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042078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Carolina Water Service, Inc. of 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18 analytes. Received results in April 2024.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169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098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00924-63DB-263C-4123-CCAF2289E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1D01-0402-EDC3-F700-F9E42939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34" y="-27962"/>
            <a:ext cx="6048633" cy="4702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PFAS Sampling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525E4-F724-BCD9-5E56-089572505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099" y="1051322"/>
            <a:ext cx="8301705" cy="475535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>
              <a:solidFill>
                <a:schemeClr val="accent3"/>
              </a:solidFill>
            </a:endParaRPr>
          </a:p>
          <a:p>
            <a:endParaRPr lang="en-US" sz="2200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DB715-7504-22ED-8C1C-89C69359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F3FCFE-33CD-0810-15AC-F1760BD503E4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95D4D-119F-6DC4-EBD1-059363405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pic>
        <p:nvPicPr>
          <p:cNvPr id="8" name="Picture 7" descr="A map of a water system sampling results&#10;&#10;Description automatically generated">
            <a:extLst>
              <a:ext uri="{FF2B5EF4-FFF2-40B4-BE49-F238E27FC236}">
                <a16:creationId xmlns:a16="http://schemas.microsoft.com/office/drawing/2014/main" id="{C5ACB3EB-F9D2-24C0-F98B-9D6C6239F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09464E-624F-5B52-914A-2475667996FA}"/>
              </a:ext>
            </a:extLst>
          </p:cNvPr>
          <p:cNvSpPr txBox="1"/>
          <p:nvPr/>
        </p:nvSpPr>
        <p:spPr>
          <a:xfrm>
            <a:off x="5268685" y="4294917"/>
            <a:ext cx="3609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samples reflected are treated water during a snapshot in time. Most are single samples.</a:t>
            </a:r>
          </a:p>
          <a:p>
            <a:r>
              <a:rPr lang="en-US" dirty="0"/>
              <a:t>Some systems may have since installed treatment or changed their source to be below the MCL.</a:t>
            </a:r>
          </a:p>
        </p:txBody>
      </p:sp>
    </p:spTree>
    <p:extLst>
      <p:ext uri="{BB962C8B-B14F-4D97-AF65-F5344CB8AC3E}">
        <p14:creationId xmlns:p14="http://schemas.microsoft.com/office/powerpoint/2010/main" val="589584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05" y="-97345"/>
            <a:ext cx="8696775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General Summary of All NC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AA5BE-5BD8-4104-AA79-9B6BFF2FE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92DE76-AEF2-D13A-C97C-8A405A01261B}"/>
              </a:ext>
            </a:extLst>
          </p:cNvPr>
          <p:cNvSpPr txBox="1"/>
          <p:nvPr/>
        </p:nvSpPr>
        <p:spPr>
          <a:xfrm>
            <a:off x="123375" y="1041408"/>
            <a:ext cx="87888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 of June 18, 2024, based on single sample results, 344 systems (18%) of systems have had at least one result greater than an MCL or HI.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PFOS and PFOA most prominent of the contaminants &gt; MCL.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are seeing a few exceedances of the HI.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are finding PFAS other than the six compounds in the proposed regulation.</a:t>
            </a:r>
          </a:p>
        </p:txBody>
      </p:sp>
    </p:spTree>
    <p:extLst>
      <p:ext uri="{BB962C8B-B14F-4D97-AF65-F5344CB8AC3E}">
        <p14:creationId xmlns:p14="http://schemas.microsoft.com/office/powerpoint/2010/main" val="56839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D6B0D-0CBB-EDDF-04AC-7CDCA31C7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4075-9B1D-797B-AD4F-7D159D759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62" y="-97345"/>
            <a:ext cx="8658675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North Carolina Implementation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FF7F0-B05D-3F81-CC84-AEACF23AE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06D845-A8D5-B042-B430-39D0AD754CB1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848B7-51B2-B9F5-435C-373026EDC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0503D6-4953-0CC6-0DC1-45452FF8E5AD}"/>
              </a:ext>
            </a:extLst>
          </p:cNvPr>
          <p:cNvSpPr txBox="1"/>
          <p:nvPr/>
        </p:nvSpPr>
        <p:spPr>
          <a:xfrm>
            <a:off x="123375" y="1160860"/>
            <a:ext cx="87888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Initial Monitoring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Waiting on additional EPA guidance on what we can accept.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Will our Federal database automate some of the data evaluation and schedule creation?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&gt;300 water systems may exceed the MCL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Competing for resources ($ and physical)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Added workload of implementing a new regulation</a:t>
            </a:r>
          </a:p>
        </p:txBody>
      </p:sp>
    </p:spTree>
    <p:extLst>
      <p:ext uri="{BB962C8B-B14F-4D97-AF65-F5344CB8AC3E}">
        <p14:creationId xmlns:p14="http://schemas.microsoft.com/office/powerpoint/2010/main" val="1152429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AA5BE-5BD8-4104-AA79-9B6BFF2FE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6279CF-DA15-484F-89AC-0F99E7BE1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85" y="1188385"/>
            <a:ext cx="8250430" cy="421950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endParaRPr lang="en-US" sz="2400" i="1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endParaRPr lang="en-US" sz="2400" i="1" dirty="0">
              <a:solidFill>
                <a:schemeClr val="accent3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r>
              <a:rPr lang="en-US" sz="4400" i="1" dirty="0">
                <a:solidFill>
                  <a:schemeClr val="accent3"/>
                </a:solidFill>
              </a:rPr>
              <a:t>Thank You!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2000" dirty="0"/>
              <a:t>Rebecca Sadosky, Ph.D. (Rebecca.Sadosky@deq.nc.gov)</a:t>
            </a:r>
          </a:p>
        </p:txBody>
      </p:sp>
    </p:spTree>
    <p:extLst>
      <p:ext uri="{BB962C8B-B14F-4D97-AF65-F5344CB8AC3E}">
        <p14:creationId xmlns:p14="http://schemas.microsoft.com/office/powerpoint/2010/main" val="4821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3217B-224C-0360-56CB-326C5227E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264B9-B2E4-A2A6-2AC4-98ADD464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38" y="-97345"/>
            <a:ext cx="8580812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4D9B0-F4C1-9ADB-87A4-61E07149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8EB573-6486-B072-5C16-439014C358BC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D2E10-A01B-A4E2-D545-860841AC8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195FA9-4D0B-8760-1469-DCAB42652BCE}"/>
              </a:ext>
            </a:extLst>
          </p:cNvPr>
          <p:cNvSpPr txBox="1"/>
          <p:nvPr/>
        </p:nvSpPr>
        <p:spPr>
          <a:xfrm>
            <a:off x="277438" y="1232147"/>
            <a:ext cx="8398211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NC Public Drinking Water Systems Impacted by the PFAS Rule</a:t>
            </a:r>
          </a:p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Timeline of PFAS Rule Development</a:t>
            </a:r>
          </a:p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Final Rule Maximum Contaminant Levels (MCLs) and Hazard Index (HI)</a:t>
            </a:r>
          </a:p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Sample Frequency and Compliance</a:t>
            </a:r>
          </a:p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PFAS Treatment</a:t>
            </a:r>
          </a:p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Key Effective Dates</a:t>
            </a:r>
          </a:p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Health Effect Language</a:t>
            </a:r>
          </a:p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NC Public Water System PFAS Sampling Overview</a:t>
            </a:r>
          </a:p>
          <a:p>
            <a:pPr marL="2857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Implementation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A1B43-3847-2DA2-8824-0F2E5D3E5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043" y="2566012"/>
            <a:ext cx="2527582" cy="25275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4415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5B949-DD31-1B7E-4D93-FD579FE9B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19B7E-F7C4-532B-8B88-A0995288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19" y="-97345"/>
            <a:ext cx="8561762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NC Public Drinking Water Systems Impacted by the PFAS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B759D-0539-3DC7-927F-A44D5186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D80340-952A-AC62-F7E5-31503913C021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49191-97C6-2F3F-7849-FDF57022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8FADE6-4FD3-ED65-72C2-F19AF8E97C95}"/>
              </a:ext>
            </a:extLst>
          </p:cNvPr>
          <p:cNvSpPr txBox="1"/>
          <p:nvPr/>
        </p:nvSpPr>
        <p:spPr>
          <a:xfrm>
            <a:off x="372894" y="1222156"/>
            <a:ext cx="83982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dirty="0"/>
              <a:t>All NC Community Water Systems (CWSs) and Non-Transient Non-Community Water Systems (NTNCWSs) with their own source </a:t>
            </a:r>
            <a:r>
              <a:rPr lang="en-US" sz="2400" dirty="0"/>
              <a:t>will be affected by the new PFAS rule (April 2024).</a:t>
            </a:r>
            <a:endParaRPr lang="en-US" sz="2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4CE221-6219-F80C-9CAC-9C5C827B0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971548"/>
              </p:ext>
            </p:extLst>
          </p:nvPr>
        </p:nvGraphicFramePr>
        <p:xfrm>
          <a:off x="801664" y="2627736"/>
          <a:ext cx="754067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9891">
                  <a:extLst>
                    <a:ext uri="{9D8B030D-6E8A-4147-A177-3AD203B41FA5}">
                      <a16:colId xmlns:a16="http://schemas.microsoft.com/office/drawing/2014/main" val="1467404769"/>
                    </a:ext>
                  </a:extLst>
                </a:gridCol>
                <a:gridCol w="2780779">
                  <a:extLst>
                    <a:ext uri="{9D8B030D-6E8A-4147-A177-3AD203B41FA5}">
                      <a16:colId xmlns:a16="http://schemas.microsoft.com/office/drawing/2014/main" val="3730381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Number of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8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Total Number of Water Systems Affected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1,958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7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CWSs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1,648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27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NTNCWSs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025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Groundwater (GW)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1,789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3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Surface Water (SW) Systems*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492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6036858-6BB5-0B06-F7B4-F9C8380E1DBB}"/>
              </a:ext>
            </a:extLst>
          </p:cNvPr>
          <p:cNvSpPr txBox="1"/>
          <p:nvPr/>
        </p:nvSpPr>
        <p:spPr>
          <a:xfrm>
            <a:off x="801663" y="5060126"/>
            <a:ext cx="7540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*Includes surface water purchase systems with their own source and Groundwater Under the Direct Influence of Surface Water (GWUDI) systems.</a:t>
            </a:r>
          </a:p>
        </p:txBody>
      </p:sp>
    </p:spTree>
    <p:extLst>
      <p:ext uri="{BB962C8B-B14F-4D97-AF65-F5344CB8AC3E}">
        <p14:creationId xmlns:p14="http://schemas.microsoft.com/office/powerpoint/2010/main" val="294705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29B64-B073-039E-6AF4-95DA2EDCF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176C-B55E-1E0A-EF7C-FC1FE936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38" y="-97345"/>
            <a:ext cx="8555946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Final Rule MCLs and HI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CBF9D-F43D-5F53-381A-A57EC2A0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5FB5FA-3453-D098-9F42-96BDCF527515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23861-9E9B-413D-276D-244437701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63B9E2-FA8A-5739-5A89-923F0CBFEE5B}"/>
              </a:ext>
            </a:extLst>
          </p:cNvPr>
          <p:cNvSpPr txBox="1"/>
          <p:nvPr/>
        </p:nvSpPr>
        <p:spPr>
          <a:xfrm>
            <a:off x="277439" y="1131786"/>
            <a:ext cx="85559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Five Maximum Contaminants Levels (MCLs) for five individual PFAS and the Hazard Index (HI).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1000" dirty="0"/>
          </a:p>
          <a:p>
            <a:pPr algn="ctr"/>
            <a:r>
              <a:rPr lang="en-US" sz="2000" dirty="0"/>
              <a:t>Compliance determined by running annual averages at each entry point.</a:t>
            </a:r>
          </a:p>
        </p:txBody>
      </p:sp>
      <p:pic>
        <p:nvPicPr>
          <p:cNvPr id="3" name="Picture 2" descr="A blue and white table with numbers and text&#10;&#10;Description automatically generated">
            <a:extLst>
              <a:ext uri="{FF2B5EF4-FFF2-40B4-BE49-F238E27FC236}">
                <a16:creationId xmlns:a16="http://schemas.microsoft.com/office/drawing/2014/main" id="{00AD9044-1842-C617-D7B5-02C559CC2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39"/>
          <a:stretch/>
        </p:blipFill>
        <p:spPr>
          <a:xfrm>
            <a:off x="310615" y="1855051"/>
            <a:ext cx="8522769" cy="29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3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C3A91-2A5E-BDEF-7D72-0A43EBC44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196A-6603-5D7B-A0A3-CC69148E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59" y="-97345"/>
            <a:ext cx="7400162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Hazard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2853C-9434-AA9E-A652-D3FA4C20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6C0194-B15B-BC95-698E-978B0A949EF9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95991-CF75-AF4E-C66A-47895B323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E3182D-FCD1-9EE3-9DFB-450CE6BE232C}"/>
              </a:ext>
            </a:extLst>
          </p:cNvPr>
          <p:cNvSpPr txBox="1"/>
          <p:nvPr/>
        </p:nvSpPr>
        <p:spPr>
          <a:xfrm>
            <a:off x="277437" y="1128677"/>
            <a:ext cx="87888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700" dirty="0"/>
              <a:t>The Hazard Index (HI) is a long-established approach that the EPA regularly uses, for example in the Superfund program.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ym typeface="Wingdings" panose="05000000000000000000" pitchFamily="2" charset="2"/>
              </a:rPr>
              <a:t>To determine the health concerns associated with exposures to chemical mixtures.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It is calculated by adding the ratio of the water sample concentration to a Health Based Water Concentration.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A HI greater than 1 requires a system to take action.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To be considered an exceedance, the HI has to be a </a:t>
            </a:r>
            <a:r>
              <a:rPr lang="en-US" sz="1700" i="1" dirty="0"/>
              <a:t>mixture</a:t>
            </a:r>
            <a:r>
              <a:rPr lang="en-US" sz="1700" dirty="0"/>
              <a:t> of a minimum of two contaminants.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B3C456-B74E-F785-1D50-3C0FE8BEE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73" t="58848" r="28211" b="26790"/>
          <a:stretch/>
        </p:blipFill>
        <p:spPr bwMode="auto">
          <a:xfrm>
            <a:off x="795403" y="4157729"/>
            <a:ext cx="7553194" cy="1063690"/>
          </a:xfrm>
          <a:prstGeom prst="rect">
            <a:avLst/>
          </a:prstGeom>
          <a:ln w="28575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279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30E80-D4CF-BBF4-835E-7D09A657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2B67-5A74-0046-81D0-589D2E41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59" y="-97345"/>
            <a:ext cx="7400162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Approved Methods and Analytical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C91A4-ECAE-880C-C116-0AC1B341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882F07-6C05-391C-472C-B771370A2612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46080-3968-9A6A-DF67-67DC60499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B9807-D653-0137-D41E-BA80A3DF759E}"/>
              </a:ext>
            </a:extLst>
          </p:cNvPr>
          <p:cNvSpPr txBox="1"/>
          <p:nvPr/>
        </p:nvSpPr>
        <p:spPr>
          <a:xfrm>
            <a:off x="277438" y="1332508"/>
            <a:ext cx="87888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en-US" sz="2000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EPA Method 533 (Nov. 2019) 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Isotope Dilution Anion Exchange Solid Phase Extraction and Liquid Chromatography/Tandem Mass Spectrometry (LC-MS/MS).</a:t>
            </a:r>
          </a:p>
          <a:p>
            <a:pPr>
              <a:spcBef>
                <a:spcPts val="400"/>
              </a:spcBef>
            </a:pPr>
            <a:endParaRPr lang="en-US" sz="2000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EPA Method 537.1, Version 2.0 (March 2020)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Solid Phase Extraction and Liquid Chromatography/Tandem Mass Spectrometry (LC/MS/MS).</a:t>
            </a:r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399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A3783-032C-3203-E6E5-95498E13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A91DA-D027-E79E-EB8B-846AF1D6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81" y="-97345"/>
            <a:ext cx="8552237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PFAS Rule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5BACA-931D-B5B4-24BA-603FCC76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56B0D4-4D3D-33FD-F1A0-616F4FE62F44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6FF05-D6C8-B5F7-D8D9-37DF895BA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F84E13-4A2E-5584-6EE6-29D8AA6E31EE}"/>
              </a:ext>
            </a:extLst>
          </p:cNvPr>
          <p:cNvSpPr txBox="1"/>
          <p:nvPr/>
        </p:nvSpPr>
        <p:spPr>
          <a:xfrm>
            <a:off x="350591" y="1114243"/>
            <a:ext cx="84428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Under the final PFAS Rule requirements, a public water system must: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Conduct initial and ongoing compliance monitoring for the six regulated PFAS compounds.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Implement solutions to reduce regulated PFAS in their drinking water if levels exceed the MCLs.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Inform the public of the levels of regulated PFAS measured in their drinking water and if one or more MCLs are exceeded.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Take samples at all entry points to the distribution system.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Sample at an entry point to the distribution system “during periods of representative operating conditions”.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0589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CC789-8F6B-A6FB-83F3-CCF6FC8F9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E3D4-3507-FC5D-102F-BA3ADF2C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44" y="-97345"/>
            <a:ext cx="8618912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MCL Calculation and Return to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2FCE4-0340-6963-5256-5B7A6784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4E45E3-169D-1A0F-001C-600D49C640B6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66554-09DD-C0B4-C16A-B48453FC9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ED4166-458B-7B0D-7EF6-73EBCE786064}"/>
              </a:ext>
            </a:extLst>
          </p:cNvPr>
          <p:cNvSpPr txBox="1"/>
          <p:nvPr/>
        </p:nvSpPr>
        <p:spPr>
          <a:xfrm>
            <a:off x="262544" y="1425399"/>
            <a:ext cx="84428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MCLs are based on an annual average calculated on a rolling basis (running annual average)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/>
              <a:t>RAA =  </a:t>
            </a:r>
            <a:r>
              <a:rPr lang="en-US" sz="2400" u="sng" dirty="0"/>
              <a:t>Q3</a:t>
            </a:r>
            <a:r>
              <a:rPr lang="en-US" sz="1400" u="sng" dirty="0"/>
              <a:t>2027</a:t>
            </a:r>
            <a:r>
              <a:rPr lang="en-US" sz="2400" u="sng" dirty="0"/>
              <a:t> + Q4</a:t>
            </a:r>
            <a:r>
              <a:rPr lang="en-US" sz="1400" u="sng" dirty="0"/>
              <a:t>2027</a:t>
            </a:r>
            <a:r>
              <a:rPr lang="en-US" sz="2400" u="sng" dirty="0"/>
              <a:t> + Q1</a:t>
            </a:r>
            <a:r>
              <a:rPr lang="en-US" sz="1400" u="sng" dirty="0"/>
              <a:t>2028</a:t>
            </a:r>
            <a:r>
              <a:rPr lang="en-US" sz="2400" u="sng" dirty="0"/>
              <a:t> + Q2</a:t>
            </a:r>
            <a:r>
              <a:rPr lang="en-US" sz="1400" u="sng" dirty="0"/>
              <a:t>2028</a:t>
            </a:r>
          </a:p>
          <a:p>
            <a:pPr algn="ctr">
              <a:spcBef>
                <a:spcPts val="1200"/>
              </a:spcBef>
            </a:pPr>
            <a:r>
              <a:rPr lang="en-US" sz="2400" dirty="0"/>
              <a:t>	 4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Each time a new sample is collected, the system will return to compliance if the newly calculated RAA goes back below the MCL and/or HI.</a:t>
            </a:r>
          </a:p>
        </p:txBody>
      </p:sp>
    </p:spTree>
    <p:extLst>
      <p:ext uri="{BB962C8B-B14F-4D97-AF65-F5344CB8AC3E}">
        <p14:creationId xmlns:p14="http://schemas.microsoft.com/office/powerpoint/2010/main" val="586438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305B6-2850-EF97-5ADE-FE12D623B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576227-5671-A28C-A748-2246EBAD8E85}"/>
              </a:ext>
            </a:extLst>
          </p:cNvPr>
          <p:cNvSpPr/>
          <p:nvPr/>
        </p:nvSpPr>
        <p:spPr>
          <a:xfrm>
            <a:off x="123375" y="1014941"/>
            <a:ext cx="8843027" cy="29391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4FDC4-9C57-8913-4985-0F9C879F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59" y="-97345"/>
            <a:ext cx="7400162" cy="60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Technologies for PFAS Removal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111DD-6690-0283-4043-A187400F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BEB9EF-24D1-9543-95EB-FE7E27393B0A}"/>
              </a:ext>
            </a:extLst>
          </p:cNvPr>
          <p:cNvSpPr txBox="1">
            <a:spLocks/>
          </p:cNvSpPr>
          <p:nvPr/>
        </p:nvSpPr>
        <p:spPr>
          <a:xfrm>
            <a:off x="123375" y="6001655"/>
            <a:ext cx="3751943" cy="649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 Division of Water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A11AB-DBB3-79BE-3DC9-DF95D986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5" y="5546006"/>
            <a:ext cx="2686050" cy="958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446839-4DA1-E0FE-F530-11CEA8C0ECEF}"/>
              </a:ext>
            </a:extLst>
          </p:cNvPr>
          <p:cNvSpPr txBox="1"/>
          <p:nvPr/>
        </p:nvSpPr>
        <p:spPr>
          <a:xfrm>
            <a:off x="231820" y="1014941"/>
            <a:ext cx="87888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Public water systems will need to change their source or implement advanced treatment options if their running annual average is above the MCL.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This can potentially happen even before all quarterly samples are collected if the values are high enough to increase the running annual average above the MCL.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final rule does not set priorities or differentiate between contaminants when it comes to treatment technologies.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Best Available Technologies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Anion exchange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Granular activated carbon (GAC)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Membrane filtration (reverse osmosis and nanofiltration)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4F820-46E6-9929-F171-85280B478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552" y="4042614"/>
            <a:ext cx="2236096" cy="1223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ADD59-939B-5446-DCFA-3BBA19C6C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896" y="4042614"/>
            <a:ext cx="1835198" cy="122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075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79068</TotalTime>
  <Words>1256</Words>
  <Application>Microsoft Office PowerPoint</Application>
  <PresentationFormat>On-screen Show (4:3)</PresentationFormat>
  <Paragraphs>203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2_Office Theme</vt:lpstr>
      <vt:lpstr>3_Office Theme</vt:lpstr>
      <vt:lpstr>4_Office Theme</vt:lpstr>
      <vt:lpstr>5_Office Theme</vt:lpstr>
      <vt:lpstr>PowerPoint Presentation</vt:lpstr>
      <vt:lpstr>Overview</vt:lpstr>
      <vt:lpstr>NC Public Drinking Water Systems Impacted by the PFAS Rule</vt:lpstr>
      <vt:lpstr>Final Rule MCLs and HI</vt:lpstr>
      <vt:lpstr>Hazard Index</vt:lpstr>
      <vt:lpstr>Approved Methods and Analytical Requirements</vt:lpstr>
      <vt:lpstr>PFAS Rule Implementation</vt:lpstr>
      <vt:lpstr>MCL Calculation and Return to Compliance</vt:lpstr>
      <vt:lpstr>Technologies for PFAS Removal</vt:lpstr>
      <vt:lpstr>Key PFAS Rule Effective Dates </vt:lpstr>
      <vt:lpstr>Health Effect Language From Final Rule </vt:lpstr>
      <vt:lpstr>NC PWS PFAS Sampling Overview</vt:lpstr>
      <vt:lpstr>PFAS Sampling Map</vt:lpstr>
      <vt:lpstr>General Summary of All NC Data</vt:lpstr>
      <vt:lpstr>North Carolina Implementation Challenges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Karen Davis</cp:lastModifiedBy>
  <cp:revision>670</cp:revision>
  <cp:lastPrinted>2024-01-23T13:35:10Z</cp:lastPrinted>
  <dcterms:created xsi:type="dcterms:W3CDTF">2015-07-07T20:02:11Z</dcterms:created>
  <dcterms:modified xsi:type="dcterms:W3CDTF">2024-06-18T22:31:53Z</dcterms:modified>
</cp:coreProperties>
</file>